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57" r:id="rId3"/>
    <p:sldId id="258" r:id="rId4"/>
    <p:sldId id="290" r:id="rId5"/>
    <p:sldId id="265" r:id="rId6"/>
    <p:sldId id="266" r:id="rId7"/>
    <p:sldId id="267" r:id="rId8"/>
    <p:sldId id="268" r:id="rId9"/>
    <p:sldId id="288" r:id="rId10"/>
    <p:sldId id="270" r:id="rId11"/>
    <p:sldId id="271" r:id="rId12"/>
    <p:sldId id="312" r:id="rId13"/>
    <p:sldId id="300" r:id="rId14"/>
    <p:sldId id="273" r:id="rId15"/>
    <p:sldId id="274" r:id="rId16"/>
    <p:sldId id="275" r:id="rId17"/>
    <p:sldId id="276" r:id="rId18"/>
    <p:sldId id="295" r:id="rId19"/>
    <p:sldId id="296" r:id="rId20"/>
    <p:sldId id="306" r:id="rId21"/>
    <p:sldId id="307" r:id="rId22"/>
    <p:sldId id="297" r:id="rId23"/>
    <p:sldId id="309" r:id="rId24"/>
    <p:sldId id="315" r:id="rId25"/>
    <p:sldId id="299" r:id="rId26"/>
    <p:sldId id="313" r:id="rId27"/>
    <p:sldId id="301" r:id="rId28"/>
    <p:sldId id="316" r:id="rId29"/>
    <p:sldId id="302" r:id="rId30"/>
    <p:sldId id="292" r:id="rId31"/>
    <p:sldId id="26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3CE"/>
    <a:srgbClr val="ECF8E0"/>
    <a:srgbClr val="1F4E79"/>
    <a:srgbClr val="00B0F0"/>
    <a:srgbClr val="D9D9D9"/>
    <a:srgbClr val="F7F7F8"/>
    <a:srgbClr val="9BC2E5"/>
    <a:srgbClr val="E8F0F2"/>
    <a:srgbClr val="173A59"/>
    <a:srgbClr val="519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624" y="10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주택유형별 비중</a:t>
            </a:r>
          </a:p>
        </c:rich>
      </c:tx>
      <c:layout>
        <c:manualLayout>
          <c:xMode val="edge"/>
          <c:yMode val="edge"/>
          <c:x val="0.2784266883809051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주택유형별 비중</c:v>
                </c:pt>
              </c:strCache>
            </c:strRef>
          </c:tx>
          <c:spPr>
            <a:solidFill>
              <a:srgbClr val="42CBD2"/>
            </a:solidFill>
          </c:spPr>
          <c:dPt>
            <c:idx val="0"/>
            <c:bubble3D val="0"/>
            <c:spPr>
              <a:solidFill>
                <a:srgbClr val="255D8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65-4A42-9C7A-3732C208167C}"/>
              </c:ext>
            </c:extLst>
          </c:dPt>
          <c:dPt>
            <c:idx val="1"/>
            <c:bubble3D val="0"/>
            <c:spPr>
              <a:solidFill>
                <a:srgbClr val="9BC2E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65-4A42-9C7A-3732C208167C}"/>
              </c:ext>
            </c:extLst>
          </c:dPt>
          <c:dPt>
            <c:idx val="2"/>
            <c:bubble3D val="0"/>
            <c:spPr>
              <a:solidFill>
                <a:srgbClr val="5195D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65-4A42-9C7A-3732C208167C}"/>
              </c:ext>
            </c:extLst>
          </c:dPt>
          <c:dPt>
            <c:idx val="3"/>
            <c:bubble3D val="0"/>
            <c:spPr>
              <a:solidFill>
                <a:srgbClr val="327E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65-4A42-9C7A-3732C208167C}"/>
              </c:ext>
            </c:extLst>
          </c:dPt>
          <c:dLbls>
            <c:dLbl>
              <c:idx val="0"/>
              <c:layout>
                <c:manualLayout>
                  <c:x val="-0.23480857137207742"/>
                  <c:y val="-7.92376857026405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defRPr>
                    </a:pPr>
                    <a:fld id="{3A7C4CE0-45EE-4B49-B4DF-B50D81465C8B}" type="CATEGORYNAME">
                      <a:rPr lang="ko-KR" altLang="en-US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pPr algn="l">
                        <a:defRPr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defRPr>
                      </a:pPr>
                      <a:t>[범주 이름]</a:t>
                    </a:fld>
                    <a:r>
                      <a: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
</a:t>
                    </a:r>
                    <a:fld id="{AFADF31D-E658-48DA-B0E5-8CFA2F2A3CD7}" type="PERCENTAGE">
                      <a:rPr lang="en-US" altLang="ko-KR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pPr algn="l">
                        <a:defRPr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defRPr>
                      </a:pPr>
                      <a:t>[백분율]</a:t>
                    </a:fld>
                    <a:endParaRPr lang="ko-KR" altLang="en-US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F65-4A42-9C7A-3732C208167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65-4A42-9C7A-3732C208167C}"/>
                </c:ext>
              </c:extLst>
            </c:dLbl>
            <c:dLbl>
              <c:idx val="2"/>
              <c:layout>
                <c:manualLayout>
                  <c:x val="0.1686847007491532"/>
                  <c:y val="-0.1129972016379855"/>
                </c:manualLayout>
              </c:layout>
              <c:tx>
                <c:rich>
                  <a:bodyPr/>
                  <a:lstStyle/>
                  <a:p>
                    <a:fld id="{AB36AF6F-70EE-489B-937C-7CE82A9F9288}" type="CATEGORYNAME">
                      <a:rPr lang="ko-KR" altLang="en-US" sz="110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pPr/>
                      <a:t>[범주 이름]</a:t>
                    </a:fld>
                    <a:r>
                      <a:rPr lang="ko-KR" altLang="en-US" sz="1100" baseline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
</a:t>
                    </a:r>
                    <a:fld id="{6A5A11FE-9C27-42FB-8A9A-347B9D3AEB5A}" type="PERCENTAGE">
                      <a:rPr lang="en-US" altLang="ko-KR" sz="1100" baseline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pPr/>
                      <a:t>[백분율]</a:t>
                    </a:fld>
                    <a:endParaRPr lang="ko-KR" altLang="en-US" sz="1100" baseline="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F65-4A42-9C7A-3732C208167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71831E3-10C0-4688-B6AA-E6D788041B3F}" type="CATEGORYNAME">
                      <a: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pPr/>
                      <a:t>[범주 이름]</a:t>
                    </a:fld>
                    <a:r>
                      <a:rPr lang="ko-KR" altLang="en-US" sz="1100" baseline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
</a:t>
                    </a:r>
                    <a:fld id="{F58FDCA6-8D2C-4873-85C6-E53A4E105767}" type="PERCENTAGE">
                      <a:rPr lang="en-US" altLang="ko-KR" sz="1100" baseline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pPr/>
                      <a:t>[백분율]</a:t>
                    </a:fld>
                    <a:endParaRPr lang="ko-KR" altLang="en-US" sz="1100" baseline="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F65-4A42-9C7A-3732C208167C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다세대 주택</c:v>
                </c:pt>
                <c:pt idx="1">
                  <c:v>2분기</c:v>
                </c:pt>
                <c:pt idx="2">
                  <c:v>아파트</c:v>
                </c:pt>
                <c:pt idx="3">
                  <c:v>오피스텔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57.2</c:v>
                </c:pt>
                <c:pt idx="1">
                  <c:v>3.2</c:v>
                </c:pt>
                <c:pt idx="2">
                  <c:v>14.8</c:v>
                </c:pt>
                <c:pt idx="3">
                  <c:v>26.2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F65-4A42-9C7A-3732C208167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연령별</a:t>
            </a:r>
          </a:p>
        </c:rich>
      </c:tx>
      <c:layout>
        <c:manualLayout>
          <c:xMode val="edge"/>
          <c:yMode val="edge"/>
          <c:x val="2.2616948109373081E-2"/>
          <c:y val="3.04899732199764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연령별</c:v>
                </c:pt>
              </c:strCache>
            </c:strRef>
          </c:tx>
          <c:spPr>
            <a:gradFill flip="none" rotWithShape="1">
              <a:gsLst>
                <a:gs pos="0">
                  <a:srgbClr val="1F4E79">
                    <a:shade val="30000"/>
                    <a:satMod val="115000"/>
                  </a:srgbClr>
                </a:gs>
                <a:gs pos="50000">
                  <a:srgbClr val="1F4E79">
                    <a:shade val="67500"/>
                    <a:satMod val="115000"/>
                  </a:srgbClr>
                </a:gs>
                <a:gs pos="100000">
                  <a:srgbClr val="1F4E79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8158167-E266-431E-954A-1092F45F3E92}" type="VALUE">
                      <a:rPr lang="en-US" altLang="ko-KR" smtClean="0"/>
                      <a:pPr/>
                      <a:t>[값]</a:t>
                    </a:fld>
                    <a:r>
                      <a:rPr lang="ko-KR" altLang="en-US" dirty="0"/>
                      <a:t>명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594-4949-87E2-52956109D0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  <c:pt idx="6">
                  <c:v>법인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563</c:v>
                </c:pt>
                <c:pt idx="1">
                  <c:v>1065</c:v>
                </c:pt>
                <c:pt idx="2">
                  <c:v>458</c:v>
                </c:pt>
                <c:pt idx="3">
                  <c:v>281</c:v>
                </c:pt>
                <c:pt idx="4">
                  <c:v>157</c:v>
                </c:pt>
                <c:pt idx="5">
                  <c:v>36</c:v>
                </c:pt>
                <c:pt idx="6">
                  <c:v>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94-4949-87E2-52956109D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2091062928"/>
        <c:axId val="175479152"/>
      </c:barChart>
      <c:catAx>
        <c:axId val="209106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75479152"/>
        <c:crosses val="autoZero"/>
        <c:auto val="1"/>
        <c:lblAlgn val="ctr"/>
        <c:lblOffset val="100"/>
        <c:noMultiLvlLbl val="0"/>
      </c:catAx>
      <c:valAx>
        <c:axId val="175479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9106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금액별</a:t>
            </a:r>
          </a:p>
        </c:rich>
      </c:tx>
      <c:layout>
        <c:manualLayout>
          <c:xMode val="edge"/>
          <c:yMode val="edge"/>
          <c:x val="0.4042928384184054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금액별</c:v>
                </c:pt>
              </c:strCache>
            </c:strRef>
          </c:tx>
          <c:spPr>
            <a:gradFill flip="none" rotWithShape="1">
              <a:gsLst>
                <a:gs pos="0">
                  <a:srgbClr val="1F4E79">
                    <a:shade val="30000"/>
                    <a:satMod val="115000"/>
                  </a:srgbClr>
                </a:gs>
                <a:gs pos="50000">
                  <a:srgbClr val="1F4E79">
                    <a:shade val="67500"/>
                    <a:satMod val="115000"/>
                  </a:srgbClr>
                </a:gs>
                <a:gs pos="100000">
                  <a:srgbClr val="1F4E79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5천만원 이하</c:v>
                </c:pt>
                <c:pt idx="1">
                  <c:v>5천만~1억</c:v>
                </c:pt>
                <c:pt idx="2">
                  <c:v>1억~2억</c:v>
                </c:pt>
                <c:pt idx="3">
                  <c:v>2억~3억</c:v>
                </c:pt>
                <c:pt idx="4">
                  <c:v>3억원 이상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395</c:v>
                </c:pt>
                <c:pt idx="1">
                  <c:v>999</c:v>
                </c:pt>
                <c:pt idx="2">
                  <c:v>1008</c:v>
                </c:pt>
                <c:pt idx="3">
                  <c:v>422</c:v>
                </c:pt>
                <c:pt idx="4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47-4174-B6E5-A47E0853D3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510137776"/>
        <c:axId val="101070176"/>
      </c:barChart>
      <c:catAx>
        <c:axId val="510137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01070176"/>
        <c:crosses val="autoZero"/>
        <c:auto val="1"/>
        <c:lblAlgn val="ctr"/>
        <c:lblOffset val="100"/>
        <c:noMultiLvlLbl val="0"/>
      </c:catAx>
      <c:valAx>
        <c:axId val="101070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0137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93-456C-9C21-5AC77F486FC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93-456C-9C21-5AC77F486FC0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70.099999999999994</c:v>
                </c:pt>
                <c:pt idx="1">
                  <c:v>29.9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93-456C-9C21-5AC77F486F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1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12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6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8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34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28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54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9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1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60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52C71-3B52-4F0D-9491-F3C07D3CFC92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84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media" Target="../media/media2.mp4"/><Relationship Id="rId7" Type="http://schemas.openxmlformats.org/officeDocument/2006/relationships/image" Target="../media/image7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4.png"/><Relationship Id="rId4" Type="http://schemas.openxmlformats.org/officeDocument/2006/relationships/video" Target="../media/media2.mp4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FB4624-09AE-D8DE-7F93-105D4698B7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3CBBBD-30D9-2938-32D5-AEB8F13D3F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443" y="172615"/>
            <a:ext cx="11867104" cy="6531429"/>
          </a:xfrm>
          <a:prstGeom prst="rect">
            <a:avLst/>
          </a:prstGeom>
        </p:spPr>
      </p:pic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62306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721367-8D05-4A80-95AA-95EA40500482}"/>
              </a:ext>
            </a:extLst>
          </p:cNvPr>
          <p:cNvSpPr/>
          <p:nvPr/>
        </p:nvSpPr>
        <p:spPr>
          <a:xfrm>
            <a:off x="332658" y="377309"/>
            <a:ext cx="1810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10" panose="02030504000101010101" pitchFamily="18" charset="-127"/>
              </a:rPr>
              <a:t>2023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10" panose="02030504000101010101" pitchFamily="18" charset="-127"/>
              </a:rPr>
              <a:t>데이터청년캠퍼스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그림 1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69454C9-703F-428F-84D7-0E61D12D5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455" y="334675"/>
            <a:ext cx="1837887" cy="533544"/>
          </a:xfrm>
          <a:prstGeom prst="rect">
            <a:avLst/>
          </a:prstGeom>
        </p:spPr>
      </p:pic>
      <p:pic>
        <p:nvPicPr>
          <p:cNvPr id="20" name="그림 19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3E9883B4-1B85-46CC-B171-B659E76CAD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38" y="5675687"/>
            <a:ext cx="1574123" cy="82190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2293111" y="2115907"/>
            <a:ext cx="7951215" cy="2227197"/>
            <a:chOff x="2293111" y="2132451"/>
            <a:chExt cx="7951215" cy="1851582"/>
          </a:xfrm>
        </p:grpSpPr>
        <p:sp>
          <p:nvSpPr>
            <p:cNvPr id="5" name="TextBox 4"/>
            <p:cNvSpPr txBox="1"/>
            <p:nvPr/>
          </p:nvSpPr>
          <p:spPr>
            <a:xfrm>
              <a:off x="2293111" y="2132451"/>
              <a:ext cx="795121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전세 매물 이상탐지 모델을 통한</a:t>
              </a:r>
              <a:endParaRPr lang="en-US" altLang="ko-KR" sz="40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40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전세사기 유형 분석 및 예방 방안 제시</a:t>
              </a:r>
            </a:p>
          </p:txBody>
        </p:sp>
        <p:cxnSp>
          <p:nvCxnSpPr>
            <p:cNvPr id="9" name="직선 연결선 8"/>
            <p:cNvCxnSpPr>
              <a:cxnSpLocks/>
            </p:cNvCxnSpPr>
            <p:nvPr/>
          </p:nvCxnSpPr>
          <p:spPr>
            <a:xfrm flipH="1">
              <a:off x="5992729" y="3479684"/>
              <a:ext cx="275990" cy="74701"/>
            </a:xfrm>
            <a:prstGeom prst="line">
              <a:avLst/>
            </a:prstGeom>
            <a:ln>
              <a:solidFill>
                <a:srgbClr val="1F4E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683329" y="3728162"/>
              <a:ext cx="894797" cy="255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rgbClr val="1F4E79">
                        <a:alpha val="3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</a:t>
              </a:r>
              <a:r>
                <a:rPr lang="ko-KR" altLang="en-US" sz="1400" b="1" dirty="0">
                  <a:ln>
                    <a:solidFill>
                      <a:srgbClr val="1F4E79">
                        <a:alpha val="3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분반 </a:t>
              </a:r>
              <a:r>
                <a:rPr lang="en-US" altLang="ko-KR" sz="1400" b="1" dirty="0">
                  <a:ln>
                    <a:solidFill>
                      <a:srgbClr val="1F4E79">
                        <a:alpha val="3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4</a:t>
              </a:r>
              <a:r>
                <a:rPr lang="ko-KR" altLang="en-US" sz="1400" b="1" dirty="0">
                  <a:ln>
                    <a:solidFill>
                      <a:srgbClr val="1F4E79">
                        <a:alpha val="3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9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3967885" cy="800103"/>
            <a:chOff x="2230730" y="767904"/>
            <a:chExt cx="3967885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27430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방향 및 목표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309409" y="1198675"/>
              <a:ext cx="3889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활용데이터 정의 </a:t>
              </a:r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– </a:t>
              </a:r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전세사기 피해 매물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245ABF-7E55-A470-FEC5-5CEC886D110F}"/>
              </a:ext>
            </a:extLst>
          </p:cNvPr>
          <p:cNvSpPr txBox="1"/>
          <p:nvPr/>
        </p:nvSpPr>
        <p:spPr>
          <a:xfrm>
            <a:off x="6137260" y="1194584"/>
            <a:ext cx="59036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사기데이터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라벨링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/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경매 매각명세서를 통해 피해자의 전세계약 시점을 확인하였고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전세계약 시점부터 경매 개시 결정일까지의 등기부기록을 입력함 </a:t>
            </a:r>
            <a:br>
              <a:rPr lang="en-US" altLang="ko-KR" sz="1600" dirty="0"/>
            </a:br>
            <a:endParaRPr lang="en-US" altLang="ko-KR" sz="1600" dirty="0"/>
          </a:p>
          <a:p>
            <a:endParaRPr lang="en-US" altLang="ko-KR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DCFD391-5A4D-1858-DE82-814536F34400}"/>
              </a:ext>
            </a:extLst>
          </p:cNvPr>
          <p:cNvGrpSpPr/>
          <p:nvPr/>
        </p:nvGrpSpPr>
        <p:grpSpPr>
          <a:xfrm>
            <a:off x="382145" y="1643822"/>
            <a:ext cx="4726367" cy="3128789"/>
            <a:chOff x="382145" y="1643822"/>
            <a:chExt cx="4726367" cy="31287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ACDADC-0B39-CE7C-EA3B-54614A25E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145" y="1643822"/>
              <a:ext cx="4726367" cy="312878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FE682AC-4802-8B07-CD30-565B4E00CD9C}"/>
                </a:ext>
              </a:extLst>
            </p:cNvPr>
            <p:cNvSpPr/>
            <p:nvPr/>
          </p:nvSpPr>
          <p:spPr>
            <a:xfrm>
              <a:off x="384734" y="2708755"/>
              <a:ext cx="1543004" cy="1668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B7456DA-3BBE-21A7-826A-7A35AD60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71" y="2195668"/>
            <a:ext cx="5017101" cy="2743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8D98B8-C318-633A-9390-93483458F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90" y="2581293"/>
            <a:ext cx="4367255" cy="2743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B8ABB-ABBB-063D-0231-D3268407837C}"/>
              </a:ext>
            </a:extLst>
          </p:cNvPr>
          <p:cNvSpPr/>
          <p:nvPr/>
        </p:nvSpPr>
        <p:spPr>
          <a:xfrm>
            <a:off x="367020" y="1582542"/>
            <a:ext cx="5709194" cy="441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9494B3D-3EDE-876C-5C2D-9CE02B23D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42" y="1891752"/>
            <a:ext cx="3075685" cy="3536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2B9CC94-669B-BF19-1FC7-8C9089F41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057" y="1965923"/>
            <a:ext cx="2808590" cy="3646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B07603F-1972-E979-4F18-4B8A76365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5938" y="3679406"/>
            <a:ext cx="3424660" cy="29508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0AAF47-E5B0-D109-6230-71B1EAD72A64}"/>
              </a:ext>
            </a:extLst>
          </p:cNvPr>
          <p:cNvSpPr txBox="1"/>
          <p:nvPr/>
        </p:nvSpPr>
        <p:spPr>
          <a:xfrm>
            <a:off x="1196041" y="1191490"/>
            <a:ext cx="3995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전세사기 피해 매물 데이터 수집방법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BB9C37-C67E-F974-2C08-053FF221A5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454" y="2505759"/>
            <a:ext cx="4494543" cy="228184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F48A6AE-5D4F-F37F-F62C-F1E10372B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1783" y="4072685"/>
            <a:ext cx="4492915" cy="22660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016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93A1C-90FE-A65E-0761-E7402EBB8BC0}"/>
              </a:ext>
            </a:extLst>
          </p:cNvPr>
          <p:cNvSpPr txBox="1"/>
          <p:nvPr/>
        </p:nvSpPr>
        <p:spPr>
          <a:xfrm>
            <a:off x="1224033" y="1191490"/>
            <a:ext cx="3995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전세사기 아닌 매물 데이터 수집방법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135C680-978D-4331-FB32-3122A7A85331}"/>
              </a:ext>
            </a:extLst>
          </p:cNvPr>
          <p:cNvGrpSpPr/>
          <p:nvPr/>
        </p:nvGrpSpPr>
        <p:grpSpPr>
          <a:xfrm>
            <a:off x="378065" y="1674613"/>
            <a:ext cx="5233102" cy="3640417"/>
            <a:chOff x="-5066797" y="1666896"/>
            <a:chExt cx="5233102" cy="364041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473B123-1946-0C8D-15FF-BEF2B96D417B}"/>
                </a:ext>
              </a:extLst>
            </p:cNvPr>
            <p:cNvGrpSpPr/>
            <p:nvPr/>
          </p:nvGrpSpPr>
          <p:grpSpPr>
            <a:xfrm>
              <a:off x="-5066797" y="1666896"/>
              <a:ext cx="5233102" cy="3640417"/>
              <a:chOff x="1049787" y="1978736"/>
              <a:chExt cx="4902713" cy="331504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9B21079-EFC4-B325-5801-EF7BE9D7C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9787" y="1978736"/>
                <a:ext cx="4902713" cy="33150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FAEF021-B186-D96F-C9F1-2046D912171A}"/>
                  </a:ext>
                </a:extLst>
              </p:cNvPr>
              <p:cNvSpPr/>
              <p:nvPr/>
            </p:nvSpPr>
            <p:spPr>
              <a:xfrm>
                <a:off x="3638550" y="3429000"/>
                <a:ext cx="2228850" cy="89255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7BA4AFA-5676-593D-4323-BE14F0508EB0}"/>
                  </a:ext>
                </a:extLst>
              </p:cNvPr>
              <p:cNvSpPr/>
              <p:nvPr/>
            </p:nvSpPr>
            <p:spPr>
              <a:xfrm>
                <a:off x="4314825" y="2239489"/>
                <a:ext cx="311887" cy="26773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0BC2092-9AE9-D330-9041-78FD0741C821}"/>
                </a:ext>
              </a:extLst>
            </p:cNvPr>
            <p:cNvSpPr/>
            <p:nvPr/>
          </p:nvSpPr>
          <p:spPr>
            <a:xfrm>
              <a:off x="-231678" y="3377349"/>
              <a:ext cx="202871" cy="125397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C57B39-D03E-1DDB-D228-AECB1D170708}"/>
                </a:ext>
              </a:extLst>
            </p:cNvPr>
            <p:cNvSpPr/>
            <p:nvPr/>
          </p:nvSpPr>
          <p:spPr>
            <a:xfrm>
              <a:off x="-223684" y="3683676"/>
              <a:ext cx="202871" cy="125397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2854A8F-927B-7F7F-7559-7C132C7103E5}"/>
                </a:ext>
              </a:extLst>
            </p:cNvPr>
            <p:cNvSpPr/>
            <p:nvPr/>
          </p:nvSpPr>
          <p:spPr>
            <a:xfrm>
              <a:off x="-219025" y="3999789"/>
              <a:ext cx="202871" cy="125397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1619C0-35E8-F53A-375C-10C27332D0DC}"/>
              </a:ext>
            </a:extLst>
          </p:cNvPr>
          <p:cNvGrpSpPr/>
          <p:nvPr/>
        </p:nvGrpSpPr>
        <p:grpSpPr>
          <a:xfrm>
            <a:off x="520417" y="1795237"/>
            <a:ext cx="7018332" cy="4775515"/>
            <a:chOff x="367206" y="1596594"/>
            <a:chExt cx="7018332" cy="477551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E8AC5D8-6F46-5207-765F-A138091C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06" y="1596594"/>
              <a:ext cx="7018332" cy="477551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F493B3-3F74-4E3B-FEA9-D1C127280942}"/>
                </a:ext>
              </a:extLst>
            </p:cNvPr>
            <p:cNvSpPr/>
            <p:nvPr/>
          </p:nvSpPr>
          <p:spPr>
            <a:xfrm>
              <a:off x="4307487" y="5246417"/>
              <a:ext cx="1057228" cy="171761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903CE8-920D-4D2A-9984-F63B3E0A9617}"/>
              </a:ext>
            </a:extLst>
          </p:cNvPr>
          <p:cNvGrpSpPr/>
          <p:nvPr/>
        </p:nvGrpSpPr>
        <p:grpSpPr>
          <a:xfrm>
            <a:off x="1261808" y="1745133"/>
            <a:ext cx="4260036" cy="4775515"/>
            <a:chOff x="5678131" y="2491458"/>
            <a:chExt cx="3416754" cy="4343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4A4B70F-504F-F8AD-39CF-E541B293A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8131" y="2491458"/>
              <a:ext cx="3416754" cy="43434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610500C-C369-2E94-9C83-73CF917904C9}"/>
                </a:ext>
              </a:extLst>
            </p:cNvPr>
            <p:cNvSpPr/>
            <p:nvPr/>
          </p:nvSpPr>
          <p:spPr>
            <a:xfrm>
              <a:off x="5774385" y="4526618"/>
              <a:ext cx="2186767" cy="1380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934EBA-6E3C-0976-DE58-3CE1E71E9BFA}"/>
              </a:ext>
            </a:extLst>
          </p:cNvPr>
          <p:cNvSpPr/>
          <p:nvPr/>
        </p:nvSpPr>
        <p:spPr>
          <a:xfrm>
            <a:off x="5868955" y="1107455"/>
            <a:ext cx="6046511" cy="5395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44AC0-1E8F-E718-0E1E-B07ECC05B5DA}"/>
              </a:ext>
            </a:extLst>
          </p:cNvPr>
          <p:cNvSpPr txBox="1"/>
          <p:nvPr/>
        </p:nvSpPr>
        <p:spPr>
          <a:xfrm>
            <a:off x="6129919" y="1191638"/>
            <a:ext cx="618978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사기 아닌 데이터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라벨링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전세계약일부터 두 번째 전세계약일 사이의 등기부기록을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기입하였음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4526F8-8252-0427-B437-45B68D6A59B0}"/>
              </a:ext>
            </a:extLst>
          </p:cNvPr>
          <p:cNvGrpSpPr/>
          <p:nvPr/>
        </p:nvGrpSpPr>
        <p:grpSpPr>
          <a:xfrm>
            <a:off x="367206" y="307352"/>
            <a:ext cx="3967885" cy="800103"/>
            <a:chOff x="2230730" y="767904"/>
            <a:chExt cx="3967885" cy="80010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83BE4D3-DFAD-FDB6-66E9-B6B178F6023A}"/>
                </a:ext>
              </a:extLst>
            </p:cNvPr>
            <p:cNvSpPr/>
            <p:nvPr/>
          </p:nvSpPr>
          <p:spPr>
            <a:xfrm>
              <a:off x="2230730" y="767904"/>
              <a:ext cx="27430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방향 및 목표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1A9B141-0BF8-9918-792B-20B6743FC815}"/>
                </a:ext>
              </a:extLst>
            </p:cNvPr>
            <p:cNvSpPr/>
            <p:nvPr/>
          </p:nvSpPr>
          <p:spPr>
            <a:xfrm>
              <a:off x="2309409" y="1198675"/>
              <a:ext cx="3889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활용데이터 정의 </a:t>
              </a:r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– </a:t>
              </a:r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전세사기 아닌 매물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8DF6245-F082-56A5-A22B-3002D22E9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298" y="2451626"/>
            <a:ext cx="4734800" cy="261046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12E17C3-A076-EE35-E757-89185DA77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771" y="3647157"/>
            <a:ext cx="4730467" cy="26104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91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1165704" cy="800103"/>
            <a:chOff x="2230730" y="767904"/>
            <a:chExt cx="1165704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11657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 err="1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926398" y="1198675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348F80B-D22F-5F5F-C3DC-465A90F2B1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8865" y="1138307"/>
            <a:ext cx="4290270" cy="24225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D5EBDA-073A-F9FD-8B52-0D8D95659806}"/>
              </a:ext>
            </a:extLst>
          </p:cNvPr>
          <p:cNvSpPr txBox="1"/>
          <p:nvPr/>
        </p:nvSpPr>
        <p:spPr>
          <a:xfrm>
            <a:off x="2428496" y="686999"/>
            <a:ext cx="195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전세사기 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5CFCC9-821E-C3E4-D94B-E8980407F68D}"/>
              </a:ext>
            </a:extLst>
          </p:cNvPr>
          <p:cNvSpPr txBox="1"/>
          <p:nvPr/>
        </p:nvSpPr>
        <p:spPr>
          <a:xfrm>
            <a:off x="7816020" y="685482"/>
            <a:ext cx="259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전세사기 아닌 데이터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8F46A-885E-EB2D-4F08-5DD9972B8A57}"/>
              </a:ext>
            </a:extLst>
          </p:cNvPr>
          <p:cNvSpPr txBox="1"/>
          <p:nvPr/>
        </p:nvSpPr>
        <p:spPr>
          <a:xfrm>
            <a:off x="723051" y="5399586"/>
            <a:ext cx="502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 부족으로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의미있는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데이터로 남겨두기로 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BE16E1-ABF0-544E-2ABD-4B10913ABF70}"/>
              </a:ext>
            </a:extLst>
          </p:cNvPr>
          <p:cNvSpPr txBox="1"/>
          <p:nvPr/>
        </p:nvSpPr>
        <p:spPr>
          <a:xfrm>
            <a:off x="6546034" y="5430450"/>
            <a:ext cx="468488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등기부등본에 공동담보목록이 없는 상태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=&gt;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개별 근저당을 구할 수 없는 데이터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잘못된 데이터이기에 제거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90F552-B511-D5EE-69B1-B61C4CC0A8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8048" y="1144879"/>
            <a:ext cx="4575087" cy="24175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BA1C38F-A6D6-BF6E-F361-F132D5306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717" y="3757419"/>
            <a:ext cx="4897311" cy="1470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DFAF174-4A4C-699F-C734-D8A073D9B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72" y="3758033"/>
            <a:ext cx="4897312" cy="1469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2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891334" cy="800103"/>
            <a:chOff x="2230730" y="767904"/>
            <a:chExt cx="891334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8913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926402" y="1198675"/>
              <a:ext cx="184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FA1C1DB-D6BF-0DD0-68D2-10A3A8E88572}"/>
              </a:ext>
            </a:extLst>
          </p:cNvPr>
          <p:cNvSpPr txBox="1"/>
          <p:nvPr/>
        </p:nvSpPr>
        <p:spPr>
          <a:xfrm>
            <a:off x="2057400" y="830572"/>
            <a:ext cx="185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D742BF-6B26-A3DE-AA66-D48C6B3A6BCB}"/>
              </a:ext>
            </a:extLst>
          </p:cNvPr>
          <p:cNvSpPr txBox="1"/>
          <p:nvPr/>
        </p:nvSpPr>
        <p:spPr>
          <a:xfrm>
            <a:off x="2602208" y="6157788"/>
            <a:ext cx="712028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전세사기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전세가율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↑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가압류 키워드 확률 ↑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신탁 ↑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근저당 ↑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8ACB21-8309-76EB-F03E-75A988BC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80" y="1291892"/>
            <a:ext cx="5536322" cy="1515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8EAD56A-A9EB-AC56-A1EA-623BFDD6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90" y="1265533"/>
            <a:ext cx="5312227" cy="1541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49343A2-C9BA-0698-A5ED-5AE97A26C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2"/>
          <a:stretch/>
        </p:blipFill>
        <p:spPr>
          <a:xfrm>
            <a:off x="285980" y="2951122"/>
            <a:ext cx="5536322" cy="3065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16129B3-F4B7-5287-C3CF-89AE5BBF19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2"/>
          <a:stretch/>
        </p:blipFill>
        <p:spPr>
          <a:xfrm>
            <a:off x="6442891" y="2951122"/>
            <a:ext cx="5312227" cy="3065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C14B5-A772-0D61-0D7D-2FFCAAF0B42B}"/>
              </a:ext>
            </a:extLst>
          </p:cNvPr>
          <p:cNvSpPr txBox="1"/>
          <p:nvPr/>
        </p:nvSpPr>
        <p:spPr>
          <a:xfrm>
            <a:off x="2014801" y="802099"/>
            <a:ext cx="171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전세사기 데이터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635CDC-0387-F8E2-2867-53F325F20F39}"/>
              </a:ext>
            </a:extLst>
          </p:cNvPr>
          <p:cNvSpPr txBox="1"/>
          <p:nvPr/>
        </p:nvSpPr>
        <p:spPr>
          <a:xfrm>
            <a:off x="7932378" y="802099"/>
            <a:ext cx="221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전세사기 아닌 데이터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5723C-B493-8963-7F6C-873F930145EE}"/>
              </a:ext>
            </a:extLst>
          </p:cNvPr>
          <p:cNvSpPr/>
          <p:nvPr/>
        </p:nvSpPr>
        <p:spPr>
          <a:xfrm>
            <a:off x="1836382" y="5669280"/>
            <a:ext cx="152438" cy="306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A15D60-7C8F-0A04-578E-1E4AB0EE3132}"/>
              </a:ext>
            </a:extLst>
          </p:cNvPr>
          <p:cNvSpPr/>
          <p:nvPr/>
        </p:nvSpPr>
        <p:spPr>
          <a:xfrm>
            <a:off x="6652269" y="5689529"/>
            <a:ext cx="152438" cy="306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7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1582484" cy="800103"/>
            <a:chOff x="2230730" y="767904"/>
            <a:chExt cx="1582484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15824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설명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348324" y="1198675"/>
              <a:ext cx="13035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데이터 가공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9A48740-F79E-C1D8-1E0D-3D9F193D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82" y="1339320"/>
            <a:ext cx="8453155" cy="4084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8CFD40-A4C5-246E-E564-89354BC72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611" y="3889093"/>
            <a:ext cx="4269191" cy="1242744"/>
          </a:xfrm>
          <a:prstGeom prst="rect">
            <a:avLst/>
          </a:prstGeom>
          <a:solidFill>
            <a:srgbClr val="1F4E79"/>
          </a:solidFill>
          <a:ln w="28575">
            <a:solidFill>
              <a:srgbClr val="C0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DF5174-7B24-34EF-130F-45C8F99080F9}"/>
              </a:ext>
            </a:extLst>
          </p:cNvPr>
          <p:cNvSpPr txBox="1"/>
          <p:nvPr/>
        </p:nvSpPr>
        <p:spPr>
          <a:xfrm>
            <a:off x="880921" y="5530750"/>
            <a:ext cx="10430151" cy="926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40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imbalanced data &amp; Insufficient data</a:t>
            </a:r>
            <a:endParaRPr lang="ko-KR" altLang="en-US" sz="40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9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1582484" cy="800103"/>
            <a:chOff x="2230730" y="767904"/>
            <a:chExt cx="1582484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15824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설명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348323" y="1198675"/>
              <a:ext cx="13035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데이터 가공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6DC6BC0-6DEF-A78A-4F1A-A51ACA10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2481852"/>
            <a:ext cx="6682178" cy="30422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0FA317-02C4-D04B-79BA-EAB7C004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000" y="2129121"/>
            <a:ext cx="3452455" cy="1004996"/>
          </a:xfrm>
          <a:prstGeom prst="rect">
            <a:avLst/>
          </a:prstGeom>
          <a:solidFill>
            <a:srgbClr val="1F4E79"/>
          </a:solidFill>
          <a:ln w="28575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F8623A-2630-D4C2-38BA-B09C17E9A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99" y="4185595"/>
            <a:ext cx="3452455" cy="10273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DA81A1-D3ED-3415-EF06-D99DBA47C97A}"/>
              </a:ext>
            </a:extLst>
          </p:cNvPr>
          <p:cNvSpPr txBox="1"/>
          <p:nvPr/>
        </p:nvSpPr>
        <p:spPr>
          <a:xfrm>
            <a:off x="1943276" y="1528261"/>
            <a:ext cx="364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How to solve?</a:t>
            </a:r>
            <a:endParaRPr lang="ko-KR" altLang="en-US" sz="3600" u="sng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E0B9D0DA-493D-0831-BA00-EA60A9CEDE95}"/>
              </a:ext>
            </a:extLst>
          </p:cNvPr>
          <p:cNvSpPr/>
          <p:nvPr/>
        </p:nvSpPr>
        <p:spPr>
          <a:xfrm>
            <a:off x="9246636" y="3301401"/>
            <a:ext cx="531845" cy="684501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1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1582484" cy="800103"/>
            <a:chOff x="2230730" y="767904"/>
            <a:chExt cx="1582484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15824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설명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253172" y="1198675"/>
              <a:ext cx="15311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err="1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GridsearchCV</a:t>
              </a:r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0B5C70C-BF15-41B7-E982-8A9462AAAE79}"/>
              </a:ext>
            </a:extLst>
          </p:cNvPr>
          <p:cNvSpPr txBox="1"/>
          <p:nvPr/>
        </p:nvSpPr>
        <p:spPr>
          <a:xfrm>
            <a:off x="3259491" y="1120646"/>
            <a:ext cx="5673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u="sng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GridsearchCV</a:t>
            </a:r>
            <a:endParaRPr lang="ko-KR" altLang="en-US" sz="4800" u="sng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E6966-DFBB-633F-831D-540470C15849}"/>
              </a:ext>
            </a:extLst>
          </p:cNvPr>
          <p:cNvSpPr txBox="1"/>
          <p:nvPr/>
        </p:nvSpPr>
        <p:spPr>
          <a:xfrm>
            <a:off x="3626209" y="1903775"/>
            <a:ext cx="6935644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  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평가 지표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교차 검증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 Logistic Regression</a:t>
            </a:r>
          </a:p>
          <a:p>
            <a:pPr>
              <a:lnSpc>
                <a:spcPct val="200000"/>
              </a:lnSpc>
            </a:pPr>
            <a:r>
              <a:rPr lang="en-US" altLang="ko-KR" sz="2600" b="1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 K-Nearest </a:t>
            </a:r>
            <a:r>
              <a:rPr lang="en-US" altLang="ko-KR" sz="260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Neighbor</a:t>
            </a:r>
            <a:r>
              <a:rPr lang="en-US" altLang="ko-KR" sz="2600" b="1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(KNN)</a:t>
            </a:r>
          </a:p>
          <a:p>
            <a:pPr>
              <a:lnSpc>
                <a:spcPct val="200000"/>
              </a:lnSpc>
            </a:pP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 Support Vector Classifier (SVC)</a:t>
            </a:r>
          </a:p>
          <a:p>
            <a:pPr>
              <a:lnSpc>
                <a:spcPct val="200000"/>
              </a:lnSpc>
            </a:pP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 Decision Tree Classifier</a:t>
            </a:r>
            <a:endParaRPr lang="ko-KR" altLang="en-US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F51F9E-C796-35F0-D700-459C598835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23" y="2214280"/>
            <a:ext cx="733063" cy="49481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CBD3059-F1C5-7041-3827-821B043B5A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24" y="2986482"/>
            <a:ext cx="733063" cy="49481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07490F1-7B46-8600-3D60-1301E76904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24" y="3777379"/>
            <a:ext cx="733063" cy="49481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A245DA7-835E-58F8-8D88-40CC342F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44" y="5346914"/>
            <a:ext cx="733063" cy="49481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2111BC7-455B-203B-D4A4-79626B27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33" y="4582927"/>
            <a:ext cx="733063" cy="4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6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2566536" cy="800103"/>
            <a:chOff x="2230730" y="767904"/>
            <a:chExt cx="2566536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25665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err="1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GridsearchCV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333378" y="1198675"/>
              <a:ext cx="2303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0. </a:t>
              </a:r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모델 성능 평가 지표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F4EDBDC-83D5-9ED4-B368-99D80F62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2313261"/>
            <a:ext cx="5142611" cy="29271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444441-3A1E-BB46-286A-FBEBD2FF60A6}"/>
              </a:ext>
            </a:extLst>
          </p:cNvPr>
          <p:cNvSpPr txBox="1"/>
          <p:nvPr/>
        </p:nvSpPr>
        <p:spPr>
          <a:xfrm>
            <a:off x="1467399" y="1378969"/>
            <a:ext cx="364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TO SEE?</a:t>
            </a:r>
            <a:endParaRPr lang="ko-KR" altLang="en-US" sz="3600" u="sng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C9BD37-305D-9D28-87FD-CE2C3076C488}"/>
              </a:ext>
            </a:extLst>
          </p:cNvPr>
          <p:cNvSpPr txBox="1"/>
          <p:nvPr/>
        </p:nvSpPr>
        <p:spPr>
          <a:xfrm>
            <a:off x="778144" y="5612524"/>
            <a:ext cx="1048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전세 사기인 것을 전세 사기라고 판단하는 능력이 모델의 핵심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!!!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129CA8-ED84-1B0C-171F-A055463FEF62}"/>
              </a:ext>
            </a:extLst>
          </p:cNvPr>
          <p:cNvSpPr txBox="1"/>
          <p:nvPr/>
        </p:nvSpPr>
        <p:spPr>
          <a:xfrm>
            <a:off x="6099588" y="2278679"/>
            <a:ext cx="5142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Recall &amp; AUC score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DECD0D9-EA32-AEB9-0A4B-0A7674F34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86" y="3610296"/>
            <a:ext cx="2144572" cy="69129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FFA71BB-4C96-97BA-1C37-C0B34FA0E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56" y="2969433"/>
            <a:ext cx="2921473" cy="22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85F2A-4696-7905-5FBC-F64632FC6462}"/>
              </a:ext>
            </a:extLst>
          </p:cNvPr>
          <p:cNvGrpSpPr/>
          <p:nvPr/>
        </p:nvGrpSpPr>
        <p:grpSpPr>
          <a:xfrm>
            <a:off x="367206" y="307352"/>
            <a:ext cx="2566536" cy="800103"/>
            <a:chOff x="2230730" y="767904"/>
            <a:chExt cx="2566536" cy="8001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4917153-3CA4-DBEB-B057-3384280FE3FB}"/>
                </a:ext>
              </a:extLst>
            </p:cNvPr>
            <p:cNvSpPr/>
            <p:nvPr/>
          </p:nvSpPr>
          <p:spPr>
            <a:xfrm>
              <a:off x="2230730" y="767904"/>
              <a:ext cx="25665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err="1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GridsearchCV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C59986-7ADF-FF71-D1DC-112DEF44DE3E}"/>
                </a:ext>
              </a:extLst>
            </p:cNvPr>
            <p:cNvSpPr/>
            <p:nvPr/>
          </p:nvSpPr>
          <p:spPr>
            <a:xfrm>
              <a:off x="2411750" y="1198675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0. </a:t>
              </a:r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교차 검증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CD63758-7279-22E6-6008-31B0198E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565" y="1883977"/>
            <a:ext cx="2617839" cy="439332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87D70D-5DE8-A571-A385-7FD90882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229" y="2376429"/>
            <a:ext cx="4773768" cy="313252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3B4A6BE-6186-09D7-12E4-FA33F4C767D9}"/>
              </a:ext>
            </a:extLst>
          </p:cNvPr>
          <p:cNvSpPr txBox="1"/>
          <p:nvPr/>
        </p:nvSpPr>
        <p:spPr>
          <a:xfrm>
            <a:off x="2933742" y="1116156"/>
            <a:ext cx="541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Mission : </a:t>
            </a:r>
            <a:r>
              <a:rPr lang="ko-KR" altLang="en-US" sz="2800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공정한 상황에서 검증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1FD9EFF-3303-FC2C-9E05-8DFBCCE0BB50}"/>
              </a:ext>
            </a:extLst>
          </p:cNvPr>
          <p:cNvGrpSpPr/>
          <p:nvPr/>
        </p:nvGrpSpPr>
        <p:grpSpPr>
          <a:xfrm>
            <a:off x="-3" y="0"/>
            <a:ext cx="12192000" cy="6858000"/>
            <a:chOff x="0" y="0"/>
            <a:chExt cx="12192000" cy="68580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E09E20-A796-A443-3B96-D8CEB1AFF80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1F4E79"/>
                  </a:solidFill>
                </a:ln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9FA821C-6B94-2E39-8B69-445670299C69}"/>
                </a:ext>
              </a:extLst>
            </p:cNvPr>
            <p:cNvSpPr/>
            <p:nvPr/>
          </p:nvSpPr>
          <p:spPr>
            <a:xfrm>
              <a:off x="162449" y="163286"/>
              <a:ext cx="11867103" cy="6531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29480083-8ADD-7D9B-D62C-8375F9EBAF87}"/>
                </a:ext>
              </a:extLst>
            </p:cNvPr>
            <p:cNvSpPr/>
            <p:nvPr/>
          </p:nvSpPr>
          <p:spPr>
            <a:xfrm flipH="1">
              <a:off x="162446" y="5428528"/>
              <a:ext cx="11867103" cy="1245888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A6EDE429-E83E-443C-A35B-64E38FC62DC5}"/>
                </a:ext>
              </a:extLst>
            </p:cNvPr>
            <p:cNvSpPr/>
            <p:nvPr/>
          </p:nvSpPr>
          <p:spPr>
            <a:xfrm flipH="1">
              <a:off x="6886936" y="4132162"/>
              <a:ext cx="5142611" cy="2542253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EE33672-BB62-02D3-1BAD-EB0072628A63}"/>
                </a:ext>
              </a:extLst>
            </p:cNvPr>
            <p:cNvGrpSpPr/>
            <p:nvPr/>
          </p:nvGrpSpPr>
          <p:grpSpPr>
            <a:xfrm rot="10800000">
              <a:off x="162447" y="163285"/>
              <a:ext cx="11867103" cy="1727920"/>
              <a:chOff x="162447" y="2577829"/>
              <a:chExt cx="11867103" cy="1727920"/>
            </a:xfrm>
          </p:grpSpPr>
          <p:sp>
            <p:nvSpPr>
              <p:cNvPr id="64" name="직각 삼각형 63">
                <a:extLst>
                  <a:ext uri="{FF2B5EF4-FFF2-40B4-BE49-F238E27FC236}">
                    <a16:creationId xmlns:a16="http://schemas.microsoft.com/office/drawing/2014/main" id="{4DF0D62F-C380-FD42-5CD5-4DBBE6FE5C87}"/>
                  </a:ext>
                </a:extLst>
              </p:cNvPr>
              <p:cNvSpPr/>
              <p:nvPr/>
            </p:nvSpPr>
            <p:spPr>
              <a:xfrm flipH="1">
                <a:off x="162447" y="3326078"/>
                <a:ext cx="11867103" cy="979671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각 삼각형 64">
                <a:extLst>
                  <a:ext uri="{FF2B5EF4-FFF2-40B4-BE49-F238E27FC236}">
                    <a16:creationId xmlns:a16="http://schemas.microsoft.com/office/drawing/2014/main" id="{AE2888BD-051A-7209-B664-C14366BE1351}"/>
                  </a:ext>
                </a:extLst>
              </p:cNvPr>
              <p:cNvSpPr/>
              <p:nvPr/>
            </p:nvSpPr>
            <p:spPr>
              <a:xfrm flipH="1">
                <a:off x="6967958" y="2577829"/>
                <a:ext cx="5061591" cy="1727919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9" name="직각 삼각형 58">
              <a:extLst>
                <a:ext uri="{FF2B5EF4-FFF2-40B4-BE49-F238E27FC236}">
                  <a16:creationId xmlns:a16="http://schemas.microsoft.com/office/drawing/2014/main" id="{EC42374B-8878-9016-23AE-0AD1BD107F9D}"/>
                </a:ext>
              </a:extLst>
            </p:cNvPr>
            <p:cNvSpPr/>
            <p:nvPr/>
          </p:nvSpPr>
          <p:spPr>
            <a:xfrm rot="10800000" flipH="1" flipV="1">
              <a:off x="162447" y="5995686"/>
              <a:ext cx="11867103" cy="678728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3E4CCE1-5317-741B-E82A-40483642E3AE}"/>
                </a:ext>
              </a:extLst>
            </p:cNvPr>
            <p:cNvGrpSpPr/>
            <p:nvPr/>
          </p:nvGrpSpPr>
          <p:grpSpPr>
            <a:xfrm>
              <a:off x="367206" y="307352"/>
              <a:ext cx="2566536" cy="800103"/>
              <a:chOff x="2230730" y="767904"/>
              <a:chExt cx="2566536" cy="800103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E2875B8-2978-97F6-6FB9-A3D5EF418E78}"/>
                  </a:ext>
                </a:extLst>
              </p:cNvPr>
              <p:cNvSpPr/>
              <p:nvPr/>
            </p:nvSpPr>
            <p:spPr>
              <a:xfrm>
                <a:off x="2230730" y="767904"/>
                <a:ext cx="25665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 err="1">
                    <a:solidFill>
                      <a:srgbClr val="1F4E79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GridsearchCV</a:t>
                </a:r>
                <a:endPara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3D80BA4-229A-C0FF-EE9B-49041C60D64D}"/>
                  </a:ext>
                </a:extLst>
              </p:cNvPr>
              <p:cNvSpPr/>
              <p:nvPr/>
            </p:nvSpPr>
            <p:spPr>
              <a:xfrm>
                <a:off x="2411750" y="1198675"/>
                <a:ext cx="13260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ln>
                      <a:solidFill>
                        <a:srgbClr val="1F4E79">
                          <a:alpha val="50000"/>
                        </a:srgbClr>
                      </a:solidFill>
                    </a:ln>
                    <a:solidFill>
                      <a:srgbClr val="1F4E79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0. </a:t>
                </a:r>
                <a:r>
                  <a:rPr lang="ko-KR" altLang="en-US" dirty="0">
                    <a:ln>
                      <a:solidFill>
                        <a:srgbClr val="1F4E79">
                          <a:alpha val="50000"/>
                        </a:srgbClr>
                      </a:solidFill>
                    </a:ln>
                    <a:solidFill>
                      <a:srgbClr val="1F4E79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교차 검증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610FF0-BE0D-3074-57CD-66F36C983984}"/>
                </a:ext>
              </a:extLst>
            </p:cNvPr>
            <p:cNvSpPr txBox="1"/>
            <p:nvPr/>
          </p:nvSpPr>
          <p:spPr>
            <a:xfrm>
              <a:off x="2933742" y="1116156"/>
              <a:ext cx="5419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u="sng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Mission : </a:t>
              </a:r>
              <a:r>
                <a:rPr lang="ko-KR" altLang="en-US" sz="2800" u="sng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공정한 상황에서 검증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26CE502-8688-1426-7E4B-21432CF26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39" y="2369797"/>
            <a:ext cx="4773768" cy="3150009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D49930-ACBC-AE37-93FA-1545185F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508" y="1910395"/>
            <a:ext cx="2617038" cy="4378763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48347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235785-88A9-FB8C-C6D6-69F64ED69013}"/>
              </a:ext>
            </a:extLst>
          </p:cNvPr>
          <p:cNvGrpSpPr/>
          <p:nvPr/>
        </p:nvGrpSpPr>
        <p:grpSpPr>
          <a:xfrm>
            <a:off x="367206" y="307352"/>
            <a:ext cx="2566536" cy="800103"/>
            <a:chOff x="2230730" y="767904"/>
            <a:chExt cx="2566536" cy="8001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D03F16-ADE0-138E-250C-224EE4F9BD3D}"/>
                </a:ext>
              </a:extLst>
            </p:cNvPr>
            <p:cNvSpPr/>
            <p:nvPr/>
          </p:nvSpPr>
          <p:spPr>
            <a:xfrm>
              <a:off x="2230730" y="767904"/>
              <a:ext cx="25665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err="1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GridsearchCV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BF1882-4FAB-B6C7-3A05-7092B3870AA8}"/>
                </a:ext>
              </a:extLst>
            </p:cNvPr>
            <p:cNvSpPr/>
            <p:nvPr/>
          </p:nvSpPr>
          <p:spPr>
            <a:xfrm>
              <a:off x="2392656" y="1198675"/>
              <a:ext cx="24000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</a:t>
              </a:r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Logistic Regression </a:t>
              </a:r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0831EF1-1053-5C03-A979-FBCEE9C5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01" y="2113961"/>
            <a:ext cx="4140620" cy="3203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85AAF8-A9D1-C4F4-A8F4-D4FFBB86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132" y="1281886"/>
            <a:ext cx="4045475" cy="4048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30D941-77FF-61D0-8210-859FE7266E80}"/>
              </a:ext>
            </a:extLst>
          </p:cNvPr>
          <p:cNvSpPr txBox="1"/>
          <p:nvPr/>
        </p:nvSpPr>
        <p:spPr>
          <a:xfrm>
            <a:off x="2161390" y="5719510"/>
            <a:ext cx="207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상관계수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96F07-1216-0F0F-0381-2893718EF30C}"/>
              </a:ext>
            </a:extLst>
          </p:cNvPr>
          <p:cNvSpPr txBox="1"/>
          <p:nvPr/>
        </p:nvSpPr>
        <p:spPr>
          <a:xfrm>
            <a:off x="6724488" y="5743275"/>
            <a:ext cx="442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산점도를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통해 선형 관계 확인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58B931-1E58-32D8-55B4-8F4CC94CB4BF}"/>
              </a:ext>
            </a:extLst>
          </p:cNvPr>
          <p:cNvSpPr/>
          <p:nvPr/>
        </p:nvSpPr>
        <p:spPr>
          <a:xfrm>
            <a:off x="7604567" y="1270313"/>
            <a:ext cx="555585" cy="5700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2444" y="167033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32677" y="1967406"/>
            <a:ext cx="1437634" cy="1437634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337181" y="1949749"/>
            <a:ext cx="1437634" cy="1437634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340778" y="1931634"/>
            <a:ext cx="1437634" cy="1437634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908" y="2204450"/>
            <a:ext cx="1782502" cy="17825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20921" y="2186793"/>
            <a:ext cx="1782502" cy="17825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640172" y="2168678"/>
            <a:ext cx="1782502" cy="17825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646602" y="2159054"/>
            <a:ext cx="1782502" cy="1782502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36615" y="2141397"/>
            <a:ext cx="1782502" cy="1782502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555866" y="2123282"/>
            <a:ext cx="1782502" cy="1782502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59196" y="2451142"/>
            <a:ext cx="957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PART 01</a:t>
            </a:r>
            <a:endParaRPr lang="ko-KR" altLang="en-US" sz="16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949209" y="2433485"/>
            <a:ext cx="957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PART 02</a:t>
            </a:r>
            <a:endParaRPr lang="ko-KR" altLang="en-US" sz="16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68460" y="2415370"/>
            <a:ext cx="957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PART 03</a:t>
            </a:r>
            <a:endParaRPr lang="ko-KR" altLang="en-US" sz="16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2656" y="2919066"/>
            <a:ext cx="176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Impact" panose="020B0806030902050204" pitchFamily="34" charset="0"/>
              </a:rPr>
              <a:t>서론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36613" y="2801103"/>
            <a:ext cx="1776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Impact" panose="020B0806030902050204" pitchFamily="34" charset="0"/>
              </a:rPr>
              <a:t>모델링 </a:t>
            </a:r>
            <a:endParaRPr lang="en-US" altLang="ko-K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Impact" panose="020B0806030902050204" pitchFamily="34" charset="0"/>
              </a:rPr>
              <a:t>과정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82873" y="2903444"/>
            <a:ext cx="178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Impact" panose="020B0806030902050204" pitchFamily="34" charset="0"/>
              </a:rPr>
              <a:t>연구 결과</a:t>
            </a:r>
          </a:p>
        </p:txBody>
      </p:sp>
      <p:cxnSp>
        <p:nvCxnSpPr>
          <p:cNvPr id="43" name="직선 연결선 42"/>
          <p:cNvCxnSpPr>
            <a:cxnSpLocks/>
          </p:cNvCxnSpPr>
          <p:nvPr/>
        </p:nvCxnSpPr>
        <p:spPr>
          <a:xfrm>
            <a:off x="1414075" y="3779101"/>
            <a:ext cx="266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cxnSpLocks/>
          </p:cNvCxnSpPr>
          <p:nvPr/>
        </p:nvCxnSpPr>
        <p:spPr>
          <a:xfrm>
            <a:off x="4332081" y="3761444"/>
            <a:ext cx="266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cxnSpLocks/>
          </p:cNvCxnSpPr>
          <p:nvPr/>
        </p:nvCxnSpPr>
        <p:spPr>
          <a:xfrm>
            <a:off x="7342001" y="3743329"/>
            <a:ext cx="266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40677" y="2113083"/>
            <a:ext cx="444303" cy="457708"/>
            <a:chOff x="4367662" y="2264213"/>
            <a:chExt cx="551579" cy="568221"/>
          </a:xfrm>
        </p:grpSpPr>
        <p:sp>
          <p:nvSpPr>
            <p:cNvPr id="53" name="타원 52"/>
            <p:cNvSpPr/>
            <p:nvPr/>
          </p:nvSpPr>
          <p:spPr>
            <a:xfrm>
              <a:off x="4367662" y="2475696"/>
              <a:ext cx="356738" cy="356738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764021" y="2334827"/>
              <a:ext cx="155220" cy="155220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546031" y="2264213"/>
              <a:ext cx="70301" cy="70301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99229" y="2095426"/>
            <a:ext cx="444303" cy="457708"/>
            <a:chOff x="4367662" y="2264213"/>
            <a:chExt cx="551579" cy="568221"/>
          </a:xfrm>
        </p:grpSpPr>
        <p:sp>
          <p:nvSpPr>
            <p:cNvPr id="57" name="타원 56"/>
            <p:cNvSpPr/>
            <p:nvPr/>
          </p:nvSpPr>
          <p:spPr>
            <a:xfrm>
              <a:off x="4367662" y="2475696"/>
              <a:ext cx="356738" cy="356738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4764021" y="2334827"/>
              <a:ext cx="155220" cy="155220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4546031" y="2264213"/>
              <a:ext cx="70301" cy="70301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200128" y="2077311"/>
            <a:ext cx="444303" cy="457708"/>
            <a:chOff x="4367662" y="2264213"/>
            <a:chExt cx="551579" cy="568221"/>
          </a:xfrm>
        </p:grpSpPr>
        <p:sp>
          <p:nvSpPr>
            <p:cNvPr id="61" name="타원 60"/>
            <p:cNvSpPr/>
            <p:nvPr/>
          </p:nvSpPr>
          <p:spPr>
            <a:xfrm>
              <a:off x="4367662" y="2475696"/>
              <a:ext cx="356738" cy="356738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4764021" y="2334827"/>
              <a:ext cx="155220" cy="155220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4546031" y="2264213"/>
              <a:ext cx="70301" cy="70301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EBAB3B93-C9B1-4874-904B-E05423830EAA}"/>
              </a:ext>
            </a:extLst>
          </p:cNvPr>
          <p:cNvSpPr/>
          <p:nvPr/>
        </p:nvSpPr>
        <p:spPr>
          <a:xfrm>
            <a:off x="10328456" y="1967406"/>
            <a:ext cx="1437634" cy="1437634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1000AFD-5583-4D52-A252-93168C86FA36}"/>
              </a:ext>
            </a:extLst>
          </p:cNvPr>
          <p:cNvSpPr/>
          <p:nvPr/>
        </p:nvSpPr>
        <p:spPr>
          <a:xfrm>
            <a:off x="9627850" y="2204450"/>
            <a:ext cx="1782502" cy="17825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1225077-EAAA-4D41-9999-F9EEFAACC4FE}"/>
              </a:ext>
            </a:extLst>
          </p:cNvPr>
          <p:cNvSpPr/>
          <p:nvPr/>
        </p:nvSpPr>
        <p:spPr>
          <a:xfrm>
            <a:off x="9543544" y="2159054"/>
            <a:ext cx="1782502" cy="1782502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F35F5CA-E02A-4274-AABC-E5445633D6B8}"/>
              </a:ext>
            </a:extLst>
          </p:cNvPr>
          <p:cNvSpPr/>
          <p:nvPr/>
        </p:nvSpPr>
        <p:spPr>
          <a:xfrm>
            <a:off x="9956138" y="2451142"/>
            <a:ext cx="957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PART 04</a:t>
            </a:r>
            <a:endParaRPr lang="ko-KR" altLang="en-US" sz="16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DA2459-42BC-4597-8FDE-069CB66CD3DD}"/>
              </a:ext>
            </a:extLst>
          </p:cNvPr>
          <p:cNvSpPr txBox="1"/>
          <p:nvPr/>
        </p:nvSpPr>
        <p:spPr>
          <a:xfrm>
            <a:off x="9543544" y="2911093"/>
            <a:ext cx="178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Impact" panose="020B0806030902050204" pitchFamily="34" charset="0"/>
              </a:rPr>
              <a:t>결론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625858F-5BA8-46E5-9346-6EBC03356F3A}"/>
              </a:ext>
            </a:extLst>
          </p:cNvPr>
          <p:cNvCxnSpPr>
            <a:cxnSpLocks/>
          </p:cNvCxnSpPr>
          <p:nvPr/>
        </p:nvCxnSpPr>
        <p:spPr>
          <a:xfrm>
            <a:off x="10339010" y="3779101"/>
            <a:ext cx="266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CAD73D3-AAC0-4118-BDAB-9CB1FA55E7D1}"/>
              </a:ext>
            </a:extLst>
          </p:cNvPr>
          <p:cNvGrpSpPr/>
          <p:nvPr/>
        </p:nvGrpSpPr>
        <p:grpSpPr>
          <a:xfrm>
            <a:off x="9187806" y="2113083"/>
            <a:ext cx="444303" cy="457708"/>
            <a:chOff x="4367662" y="2264213"/>
            <a:chExt cx="551579" cy="568221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F991A8E-4A3B-4328-B724-EF90CA2B0EDD}"/>
                </a:ext>
              </a:extLst>
            </p:cNvPr>
            <p:cNvSpPr/>
            <p:nvPr/>
          </p:nvSpPr>
          <p:spPr>
            <a:xfrm>
              <a:off x="4367662" y="2475696"/>
              <a:ext cx="356738" cy="356738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4D43FDA-C5B5-4AB2-A659-3D28F0811585}"/>
                </a:ext>
              </a:extLst>
            </p:cNvPr>
            <p:cNvSpPr/>
            <p:nvPr/>
          </p:nvSpPr>
          <p:spPr>
            <a:xfrm>
              <a:off x="4764021" y="2334827"/>
              <a:ext cx="155220" cy="155220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E6CD8A4-A2DA-4D9E-AF95-66B432B5ABB4}"/>
                </a:ext>
              </a:extLst>
            </p:cNvPr>
            <p:cNvSpPr/>
            <p:nvPr/>
          </p:nvSpPr>
          <p:spPr>
            <a:xfrm>
              <a:off x="4546031" y="2264213"/>
              <a:ext cx="70301" cy="70301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A8AF733-2FED-441A-A5C4-20DBA533E5D2}"/>
              </a:ext>
            </a:extLst>
          </p:cNvPr>
          <p:cNvSpPr txBox="1"/>
          <p:nvPr/>
        </p:nvSpPr>
        <p:spPr>
          <a:xfrm>
            <a:off x="730579" y="4418096"/>
            <a:ext cx="222371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1. 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주제 선정 배경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2. 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분석 방향 및 목표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8B7463-6EBA-4C91-823A-2169306F352A}"/>
              </a:ext>
            </a:extLst>
          </p:cNvPr>
          <p:cNvSpPr txBox="1"/>
          <p:nvPr/>
        </p:nvSpPr>
        <p:spPr>
          <a:xfrm>
            <a:off x="3536613" y="4413034"/>
            <a:ext cx="222371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1. 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데이터 수집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2. 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모델링 설명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1F4E79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8616DBC-F9DB-40C3-A6A8-AB22072DB3E7}"/>
              </a:ext>
            </a:extLst>
          </p:cNvPr>
          <p:cNvSpPr txBox="1"/>
          <p:nvPr/>
        </p:nvSpPr>
        <p:spPr>
          <a:xfrm>
            <a:off x="6640172" y="4404149"/>
            <a:ext cx="222371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1. 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웹사이트 구축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92961D-0E46-4168-B33F-CFAA52656A83}"/>
              </a:ext>
            </a:extLst>
          </p:cNvPr>
          <p:cNvSpPr txBox="1"/>
          <p:nvPr/>
        </p:nvSpPr>
        <p:spPr>
          <a:xfrm>
            <a:off x="9543544" y="4417989"/>
            <a:ext cx="222371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1. 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서비스 활용방안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2. 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1F4E79"/>
                </a:solidFill>
                <a:latin typeface="+mn-ea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701359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235785-88A9-FB8C-C6D6-69F64ED69013}"/>
              </a:ext>
            </a:extLst>
          </p:cNvPr>
          <p:cNvGrpSpPr/>
          <p:nvPr/>
        </p:nvGrpSpPr>
        <p:grpSpPr>
          <a:xfrm>
            <a:off x="367206" y="307352"/>
            <a:ext cx="2566536" cy="800103"/>
            <a:chOff x="2230730" y="767904"/>
            <a:chExt cx="2566536" cy="8001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D03F16-ADE0-138E-250C-224EE4F9BD3D}"/>
                </a:ext>
              </a:extLst>
            </p:cNvPr>
            <p:cNvSpPr/>
            <p:nvPr/>
          </p:nvSpPr>
          <p:spPr>
            <a:xfrm>
              <a:off x="2230730" y="767904"/>
              <a:ext cx="25665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err="1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GridsearchCV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BF1882-4FAB-B6C7-3A05-7092B3870AA8}"/>
                </a:ext>
              </a:extLst>
            </p:cNvPr>
            <p:cNvSpPr/>
            <p:nvPr/>
          </p:nvSpPr>
          <p:spPr>
            <a:xfrm>
              <a:off x="2322615" y="1198675"/>
              <a:ext cx="24000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 Logistic Regression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B4381D-47B1-C55C-52BD-08DA148C34ED}"/>
              </a:ext>
            </a:extLst>
          </p:cNvPr>
          <p:cNvSpPr txBox="1"/>
          <p:nvPr/>
        </p:nvSpPr>
        <p:spPr>
          <a:xfrm>
            <a:off x="1001825" y="5294634"/>
            <a:ext cx="442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회귀 분석의 기본 가정 위배</a:t>
            </a:r>
            <a:endParaRPr lang="en-US" altLang="ko-KR" sz="2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CC19BDB-01C6-9B58-9D80-56398E7F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532" y="1643372"/>
            <a:ext cx="3755669" cy="32901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6ED2FB-9E55-2E56-3B1C-FEA91AFBBFCC}"/>
              </a:ext>
            </a:extLst>
          </p:cNvPr>
          <p:cNvSpPr txBox="1"/>
          <p:nvPr/>
        </p:nvSpPr>
        <p:spPr>
          <a:xfrm>
            <a:off x="6862276" y="1064437"/>
            <a:ext cx="335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'l2' regularization (Ridge)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CB08A2-C00B-C42E-1458-791C9EBAFF6C}"/>
              </a:ext>
            </a:extLst>
          </p:cNvPr>
          <p:cNvGrpSpPr/>
          <p:nvPr/>
        </p:nvGrpSpPr>
        <p:grpSpPr>
          <a:xfrm>
            <a:off x="1750402" y="1637917"/>
            <a:ext cx="2800350" cy="3295650"/>
            <a:chOff x="1833979" y="1027245"/>
            <a:chExt cx="2800350" cy="3295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1E81E3-EA40-DDB0-AC7D-89C115B6A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3979" y="1027245"/>
              <a:ext cx="2800350" cy="3295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539BFE6-5FF8-6AB5-E088-F5E3FA850E8E}"/>
                </a:ext>
              </a:extLst>
            </p:cNvPr>
            <p:cNvSpPr/>
            <p:nvPr/>
          </p:nvSpPr>
          <p:spPr>
            <a:xfrm>
              <a:off x="1907371" y="1482543"/>
              <a:ext cx="2617976" cy="7660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AB9F11C-2451-9D6F-0E50-4E8C359B95DD}"/>
              </a:ext>
            </a:extLst>
          </p:cNvPr>
          <p:cNvSpPr txBox="1"/>
          <p:nvPr/>
        </p:nvSpPr>
        <p:spPr>
          <a:xfrm>
            <a:off x="6112261" y="5272720"/>
            <a:ext cx="5875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GridsearchCV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파라미터로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‘L1', ‘L2’ Regularization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주어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해결하고자 함 </a:t>
            </a:r>
          </a:p>
        </p:txBody>
      </p:sp>
    </p:spTree>
    <p:extLst>
      <p:ext uri="{BB962C8B-B14F-4D97-AF65-F5344CB8AC3E}">
        <p14:creationId xmlns:p14="http://schemas.microsoft.com/office/powerpoint/2010/main" val="7629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EFC4F2-5A77-5FB9-0CFD-FFCC5CC2FE52}"/>
              </a:ext>
            </a:extLst>
          </p:cNvPr>
          <p:cNvGrpSpPr/>
          <p:nvPr/>
        </p:nvGrpSpPr>
        <p:grpSpPr>
          <a:xfrm>
            <a:off x="367206" y="307352"/>
            <a:ext cx="3203390" cy="1354101"/>
            <a:chOff x="2230730" y="767904"/>
            <a:chExt cx="3203390" cy="1354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EEA951-F1D5-E6EA-9BBF-42E15009A2F4}"/>
                </a:ext>
              </a:extLst>
            </p:cNvPr>
            <p:cNvSpPr/>
            <p:nvPr/>
          </p:nvSpPr>
          <p:spPr>
            <a:xfrm>
              <a:off x="2230730" y="767904"/>
              <a:ext cx="25665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err="1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GridsearchCV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7C6A1A-A8D0-EFD6-0E41-E5690F9B01D6}"/>
                </a:ext>
              </a:extLst>
            </p:cNvPr>
            <p:cNvSpPr/>
            <p:nvPr/>
          </p:nvSpPr>
          <p:spPr>
            <a:xfrm>
              <a:off x="2277487" y="1198675"/>
              <a:ext cx="315663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2. K-Nearest Neighbor (KNN)</a:t>
              </a:r>
            </a:p>
            <a:p>
              <a:pPr algn="ctr"/>
              <a:endParaRPr lang="fr-FR" altLang="ko-KR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3870679-8358-F917-5E9A-4011DAFF7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993" y="1609010"/>
            <a:ext cx="3301524" cy="882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F0623B-DFA4-A364-7C04-50928221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67" y="1604109"/>
            <a:ext cx="3799981" cy="887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C3F415-30AC-0C7C-ABC8-AB207E0C3636}"/>
              </a:ext>
            </a:extLst>
          </p:cNvPr>
          <p:cNvSpPr txBox="1"/>
          <p:nvPr/>
        </p:nvSpPr>
        <p:spPr>
          <a:xfrm>
            <a:off x="5675798" y="1678464"/>
            <a:ext cx="995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ell MT" panose="02020503060305020303" pitchFamily="18" charset="0"/>
                <a:ea typeface="나눔스퀘어 ExtraBold" panose="020B0600000101010101" pitchFamily="50" charset="-127"/>
              </a:rPr>
              <a:t>vs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2EE8023-63BC-C8E5-AC02-F48E01C97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067" y="1405847"/>
            <a:ext cx="8526655" cy="4478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CB180C1-DC79-E627-F4AA-3998B733110F}"/>
              </a:ext>
            </a:extLst>
          </p:cNvPr>
          <p:cNvSpPr/>
          <p:nvPr/>
        </p:nvSpPr>
        <p:spPr>
          <a:xfrm>
            <a:off x="3438109" y="3806225"/>
            <a:ext cx="5331015" cy="1536098"/>
          </a:xfrm>
          <a:prstGeom prst="roundRect">
            <a:avLst/>
          </a:prstGeom>
          <a:solidFill>
            <a:srgbClr val="F7F7F8"/>
          </a:solidFill>
          <a:ln w="28575">
            <a:solidFill>
              <a:srgbClr val="1F4E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이상치에 강한 방법이다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중앙값과 사분위간 범위를 사용하므로 </a:t>
            </a:r>
            <a:endParaRPr lang="en-US" altLang="ko-KR" sz="1800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이상치의 영향이 크게 줄어들어 </a:t>
            </a:r>
            <a:endParaRPr lang="en-US" altLang="ko-KR" sz="1800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스케일링 결과가 안정적이다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CEC093A-6237-2F48-FE85-838CF0808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81" y="1940568"/>
            <a:ext cx="3301524" cy="882476"/>
          </a:xfrm>
          <a:prstGeom prst="rect">
            <a:avLst/>
          </a:prstGeom>
          <a:ln w="28575">
            <a:solidFill>
              <a:srgbClr val="1F4E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06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398992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068436" y="328518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EFC4F2-5A77-5FB9-0CFD-FFCC5CC2FE52}"/>
              </a:ext>
            </a:extLst>
          </p:cNvPr>
          <p:cNvGrpSpPr/>
          <p:nvPr/>
        </p:nvGrpSpPr>
        <p:grpSpPr>
          <a:xfrm>
            <a:off x="367206" y="307352"/>
            <a:ext cx="6477353" cy="1354101"/>
            <a:chOff x="2230730" y="767904"/>
            <a:chExt cx="6477353" cy="1354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EEA951-F1D5-E6EA-9BBF-42E15009A2F4}"/>
                </a:ext>
              </a:extLst>
            </p:cNvPr>
            <p:cNvSpPr/>
            <p:nvPr/>
          </p:nvSpPr>
          <p:spPr>
            <a:xfrm>
              <a:off x="2230730" y="767904"/>
              <a:ext cx="25665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err="1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GridsearchCV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7C6A1A-A8D0-EFD6-0E41-E5690F9B01D6}"/>
                </a:ext>
              </a:extLst>
            </p:cNvPr>
            <p:cNvSpPr/>
            <p:nvPr/>
          </p:nvSpPr>
          <p:spPr>
            <a:xfrm>
              <a:off x="2281323" y="1198675"/>
              <a:ext cx="642676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 Support Vector Classifier (SVC) &amp; 4. Decision Tree Classifier</a:t>
              </a:r>
            </a:p>
            <a:p>
              <a:pPr algn="ctr"/>
              <a:endParaRPr lang="fr-FR" altLang="ko-KR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97DF5585-5BA5-7FD8-24A3-1EA41D585043}"/>
              </a:ext>
            </a:extLst>
          </p:cNvPr>
          <p:cNvSpPr/>
          <p:nvPr/>
        </p:nvSpPr>
        <p:spPr>
          <a:xfrm>
            <a:off x="8157054" y="1380094"/>
            <a:ext cx="2550160" cy="1584715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근저당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정규화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0.8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이하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인가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FF76409-0962-DBF1-AA8A-D99EE23FDCFB}"/>
              </a:ext>
            </a:extLst>
          </p:cNvPr>
          <p:cNvSpPr/>
          <p:nvPr/>
        </p:nvSpPr>
        <p:spPr>
          <a:xfrm>
            <a:off x="10651582" y="5594081"/>
            <a:ext cx="861828" cy="417090"/>
          </a:xfrm>
          <a:prstGeom prst="roundRect">
            <a:avLst>
              <a:gd name="adj" fmla="val 47591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사기</a:t>
            </a: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33D8AAA-0D1F-1B1A-80BD-3C653AE72430}"/>
              </a:ext>
            </a:extLst>
          </p:cNvPr>
          <p:cNvSpPr/>
          <p:nvPr/>
        </p:nvSpPr>
        <p:spPr>
          <a:xfrm>
            <a:off x="6437584" y="2789163"/>
            <a:ext cx="2550160" cy="1584715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전세가율이 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0.6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이상인가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E49D2B6-5EBE-69DB-41BB-D456151F441D}"/>
              </a:ext>
            </a:extLst>
          </p:cNvPr>
          <p:cNvSpPr/>
          <p:nvPr/>
        </p:nvSpPr>
        <p:spPr>
          <a:xfrm>
            <a:off x="10455621" y="3108881"/>
            <a:ext cx="882939" cy="423086"/>
          </a:xfrm>
          <a:prstGeom prst="roundRect">
            <a:avLst>
              <a:gd name="adj" fmla="val 47591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76B1E-AFBF-1A2E-7335-052CA10B145F}"/>
              </a:ext>
            </a:extLst>
          </p:cNvPr>
          <p:cNvSpPr txBox="1"/>
          <p:nvPr/>
        </p:nvSpPr>
        <p:spPr>
          <a:xfrm>
            <a:off x="10084886" y="2749891"/>
            <a:ext cx="43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C0817-3B7F-DD50-3111-1E77D9AEC16A}"/>
              </a:ext>
            </a:extLst>
          </p:cNvPr>
          <p:cNvSpPr txBox="1"/>
          <p:nvPr/>
        </p:nvSpPr>
        <p:spPr>
          <a:xfrm>
            <a:off x="8139439" y="2680339"/>
            <a:ext cx="901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아니요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BE577-752B-C584-8E5B-50FCFF2322F6}"/>
              </a:ext>
            </a:extLst>
          </p:cNvPr>
          <p:cNvSpPr txBox="1"/>
          <p:nvPr/>
        </p:nvSpPr>
        <p:spPr>
          <a:xfrm>
            <a:off x="8247880" y="4190164"/>
            <a:ext cx="43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46DA4B-77AB-04DA-97AE-1A1B18CA24BD}"/>
              </a:ext>
            </a:extLst>
          </p:cNvPr>
          <p:cNvSpPr txBox="1"/>
          <p:nvPr/>
        </p:nvSpPr>
        <p:spPr>
          <a:xfrm>
            <a:off x="6579305" y="4065873"/>
            <a:ext cx="901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아니요</a:t>
            </a: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01D6A43-BCE0-789D-A178-664C3DC43ABB}"/>
              </a:ext>
            </a:extLst>
          </p:cNvPr>
          <p:cNvSpPr/>
          <p:nvPr/>
        </p:nvSpPr>
        <p:spPr>
          <a:xfrm>
            <a:off x="8370989" y="4165568"/>
            <a:ext cx="2539060" cy="1584715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압류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‘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신탁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임차권등기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포함되어 있는가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61CCB4-926C-564C-5EFC-2C74A96EC4D2}"/>
              </a:ext>
            </a:extLst>
          </p:cNvPr>
          <p:cNvSpPr txBox="1"/>
          <p:nvPr/>
        </p:nvSpPr>
        <p:spPr>
          <a:xfrm>
            <a:off x="10270333" y="5435615"/>
            <a:ext cx="43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예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CEE7C7F-D623-7C1D-56B0-3AD686F736C5}"/>
              </a:ext>
            </a:extLst>
          </p:cNvPr>
          <p:cNvCxnSpPr/>
          <p:nvPr/>
        </p:nvCxnSpPr>
        <p:spPr>
          <a:xfrm>
            <a:off x="8301320" y="4027264"/>
            <a:ext cx="736656" cy="5175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2EE5398-6BFA-E78E-94F9-9412662F09B3}"/>
              </a:ext>
            </a:extLst>
          </p:cNvPr>
          <p:cNvCxnSpPr/>
          <p:nvPr/>
        </p:nvCxnSpPr>
        <p:spPr>
          <a:xfrm>
            <a:off x="10077210" y="2575431"/>
            <a:ext cx="736656" cy="5175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F5FBA96-CBF4-81B5-C097-25431D0FDFAA}"/>
              </a:ext>
            </a:extLst>
          </p:cNvPr>
          <p:cNvCxnSpPr>
            <a:cxnSpLocks/>
          </p:cNvCxnSpPr>
          <p:nvPr/>
        </p:nvCxnSpPr>
        <p:spPr>
          <a:xfrm flipH="1">
            <a:off x="7715961" y="2555203"/>
            <a:ext cx="1063839" cy="258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B92DB59-B2A1-94BE-D843-789DA9BAFA68}"/>
              </a:ext>
            </a:extLst>
          </p:cNvPr>
          <p:cNvCxnSpPr/>
          <p:nvPr/>
        </p:nvCxnSpPr>
        <p:spPr>
          <a:xfrm flipH="1">
            <a:off x="6566905" y="3924726"/>
            <a:ext cx="387701" cy="3086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2502EA2-672B-54DF-7CAC-7399923F2DFB}"/>
              </a:ext>
            </a:extLst>
          </p:cNvPr>
          <p:cNvCxnSpPr/>
          <p:nvPr/>
        </p:nvCxnSpPr>
        <p:spPr>
          <a:xfrm>
            <a:off x="10322817" y="5322982"/>
            <a:ext cx="510540" cy="2586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6EA9FE0-45D9-A741-DCCF-75CAE8D129FB}"/>
              </a:ext>
            </a:extLst>
          </p:cNvPr>
          <p:cNvCxnSpPr/>
          <p:nvPr/>
        </p:nvCxnSpPr>
        <p:spPr>
          <a:xfrm flipH="1">
            <a:off x="8526451" y="5317597"/>
            <a:ext cx="393200" cy="2859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2EE50-1EF8-EE94-4ED8-134F6A64BD01}"/>
              </a:ext>
            </a:extLst>
          </p:cNvPr>
          <p:cNvSpPr txBox="1"/>
          <p:nvPr/>
        </p:nvSpPr>
        <p:spPr>
          <a:xfrm>
            <a:off x="8602678" y="5435615"/>
            <a:ext cx="901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아니요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7ECB04B-5626-6BC1-19CA-89C0F9573973}"/>
              </a:ext>
            </a:extLst>
          </p:cNvPr>
          <p:cNvSpPr/>
          <p:nvPr/>
        </p:nvSpPr>
        <p:spPr>
          <a:xfrm>
            <a:off x="5886547" y="4246785"/>
            <a:ext cx="882939" cy="430655"/>
          </a:xfrm>
          <a:prstGeom prst="roundRect">
            <a:avLst>
              <a:gd name="adj" fmla="val 47591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안전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4315A52-CB22-A2C8-4397-1329FD40E42F}"/>
              </a:ext>
            </a:extLst>
          </p:cNvPr>
          <p:cNvSpPr/>
          <p:nvPr/>
        </p:nvSpPr>
        <p:spPr>
          <a:xfrm>
            <a:off x="7868978" y="5606719"/>
            <a:ext cx="882939" cy="420983"/>
          </a:xfrm>
          <a:prstGeom prst="roundRect">
            <a:avLst>
              <a:gd name="adj" fmla="val 47591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안전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A3334CE-BA82-484F-3FAA-422D0C38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57" y="1978160"/>
            <a:ext cx="4132070" cy="3502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199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398992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EFC4F2-5A77-5FB9-0CFD-FFCC5CC2FE52}"/>
              </a:ext>
            </a:extLst>
          </p:cNvPr>
          <p:cNvGrpSpPr/>
          <p:nvPr/>
        </p:nvGrpSpPr>
        <p:grpSpPr>
          <a:xfrm>
            <a:off x="367206" y="307352"/>
            <a:ext cx="2566536" cy="1354101"/>
            <a:chOff x="2230730" y="767904"/>
            <a:chExt cx="2566536" cy="1354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EEA951-F1D5-E6EA-9BBF-42E15009A2F4}"/>
                </a:ext>
              </a:extLst>
            </p:cNvPr>
            <p:cNvSpPr/>
            <p:nvPr/>
          </p:nvSpPr>
          <p:spPr>
            <a:xfrm>
              <a:off x="2230730" y="767904"/>
              <a:ext cx="25665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err="1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GridsearchCV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7C6A1A-A8D0-EFD6-0E41-E5690F9B01D6}"/>
                </a:ext>
              </a:extLst>
            </p:cNvPr>
            <p:cNvSpPr/>
            <p:nvPr/>
          </p:nvSpPr>
          <p:spPr>
            <a:xfrm>
              <a:off x="2299668" y="1198675"/>
              <a:ext cx="12955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Soft Voting</a:t>
              </a:r>
            </a:p>
            <a:p>
              <a:pPr algn="ctr"/>
              <a:endParaRPr lang="fr-FR" altLang="ko-KR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625E04-E358-3E22-D0AB-6DF7A63DF6B1}"/>
              </a:ext>
            </a:extLst>
          </p:cNvPr>
          <p:cNvSpPr txBox="1"/>
          <p:nvPr/>
        </p:nvSpPr>
        <p:spPr>
          <a:xfrm>
            <a:off x="3677834" y="916102"/>
            <a:ext cx="442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Soft Voting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01DAE69-C00D-5496-6AD7-92230D10E82B}"/>
              </a:ext>
            </a:extLst>
          </p:cNvPr>
          <p:cNvSpPr/>
          <p:nvPr/>
        </p:nvSpPr>
        <p:spPr>
          <a:xfrm>
            <a:off x="5479389" y="1704592"/>
            <a:ext cx="831470" cy="5072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  <a:latin typeface="Brush Script MT" panose="03060802040406070304" pitchFamily="66" charset="0"/>
              <a:cs typeface="Cascadia Code" panose="020B06090200000200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11B4FF-F431-7A2E-B1F7-892201F6CEF7}"/>
              </a:ext>
            </a:extLst>
          </p:cNvPr>
          <p:cNvSpPr/>
          <p:nvPr/>
        </p:nvSpPr>
        <p:spPr>
          <a:xfrm>
            <a:off x="1173513" y="2604927"/>
            <a:ext cx="1760229" cy="5072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Logisitic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0CE7E86-F937-6FCF-57BF-1A067716FFB9}"/>
              </a:ext>
            </a:extLst>
          </p:cNvPr>
          <p:cNvSpPr/>
          <p:nvPr/>
        </p:nvSpPr>
        <p:spPr>
          <a:xfrm>
            <a:off x="3667769" y="2604927"/>
            <a:ext cx="1760229" cy="5072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KNN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CA099C-4E37-5060-21F5-5C3AD808A887}"/>
              </a:ext>
            </a:extLst>
          </p:cNvPr>
          <p:cNvSpPr/>
          <p:nvPr/>
        </p:nvSpPr>
        <p:spPr>
          <a:xfrm>
            <a:off x="6343907" y="2616203"/>
            <a:ext cx="1760229" cy="5072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SVC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A213C5-9B32-8FED-A104-81EB3CB3A727}"/>
              </a:ext>
            </a:extLst>
          </p:cNvPr>
          <p:cNvSpPr/>
          <p:nvPr/>
        </p:nvSpPr>
        <p:spPr>
          <a:xfrm>
            <a:off x="8797888" y="2610565"/>
            <a:ext cx="1760229" cy="5072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Decision Tree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DBB49D0-7EE7-17B1-1F95-B3F5CA4DB8D4}"/>
              </a:ext>
            </a:extLst>
          </p:cNvPr>
          <p:cNvCxnSpPr>
            <a:cxnSpLocks/>
          </p:cNvCxnSpPr>
          <p:nvPr/>
        </p:nvCxnSpPr>
        <p:spPr>
          <a:xfrm flipH="1">
            <a:off x="2053627" y="2179458"/>
            <a:ext cx="3405477" cy="371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252B013-9D4D-AD58-AC79-D417C2DAEF13}"/>
              </a:ext>
            </a:extLst>
          </p:cNvPr>
          <p:cNvCxnSpPr>
            <a:cxnSpLocks/>
          </p:cNvCxnSpPr>
          <p:nvPr/>
        </p:nvCxnSpPr>
        <p:spPr>
          <a:xfrm flipH="1">
            <a:off x="4575497" y="2268012"/>
            <a:ext cx="1269615" cy="283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E8790C4-127C-9F64-FE16-21266731F52E}"/>
              </a:ext>
            </a:extLst>
          </p:cNvPr>
          <p:cNvCxnSpPr>
            <a:cxnSpLocks/>
          </p:cNvCxnSpPr>
          <p:nvPr/>
        </p:nvCxnSpPr>
        <p:spPr>
          <a:xfrm>
            <a:off x="5895124" y="2244117"/>
            <a:ext cx="1328897" cy="3208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8D52A9D-0460-7540-04BC-5D8FFEFD97C1}"/>
              </a:ext>
            </a:extLst>
          </p:cNvPr>
          <p:cNvCxnSpPr>
            <a:cxnSpLocks/>
          </p:cNvCxnSpPr>
          <p:nvPr/>
        </p:nvCxnSpPr>
        <p:spPr>
          <a:xfrm>
            <a:off x="6343907" y="2192038"/>
            <a:ext cx="3334095" cy="395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5154E05-16C8-9E90-ED21-A1958B47B2E7}"/>
              </a:ext>
            </a:extLst>
          </p:cNvPr>
          <p:cNvCxnSpPr/>
          <p:nvPr/>
        </p:nvCxnSpPr>
        <p:spPr>
          <a:xfrm>
            <a:off x="2053627" y="3119072"/>
            <a:ext cx="0" cy="4718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1F18B60-4F73-5FA2-0D74-0A8B8079BD59}"/>
              </a:ext>
            </a:extLst>
          </p:cNvPr>
          <p:cNvCxnSpPr/>
          <p:nvPr/>
        </p:nvCxnSpPr>
        <p:spPr>
          <a:xfrm>
            <a:off x="4567093" y="3102684"/>
            <a:ext cx="0" cy="4718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C65ADAF-78A3-E71C-75F3-705746CD69A2}"/>
              </a:ext>
            </a:extLst>
          </p:cNvPr>
          <p:cNvCxnSpPr/>
          <p:nvPr/>
        </p:nvCxnSpPr>
        <p:spPr>
          <a:xfrm>
            <a:off x="7242059" y="3125663"/>
            <a:ext cx="0" cy="4718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059CAF4-40CF-63ED-AA7A-FA78EF9F9889}"/>
              </a:ext>
            </a:extLst>
          </p:cNvPr>
          <p:cNvCxnSpPr/>
          <p:nvPr/>
        </p:nvCxnSpPr>
        <p:spPr>
          <a:xfrm>
            <a:off x="9698670" y="3106999"/>
            <a:ext cx="0" cy="4718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FE6FB2-E85E-5F49-32CD-BDC6FF0BF710}"/>
              </a:ext>
            </a:extLst>
          </p:cNvPr>
          <p:cNvSpPr txBox="1"/>
          <p:nvPr/>
        </p:nvSpPr>
        <p:spPr>
          <a:xfrm>
            <a:off x="1198568" y="3587328"/>
            <a:ext cx="1735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0 : 30% </a:t>
            </a:r>
          </a:p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 : 70%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F931E9-373E-6036-6A34-EE1E85489112}"/>
              </a:ext>
            </a:extLst>
          </p:cNvPr>
          <p:cNvSpPr txBox="1"/>
          <p:nvPr/>
        </p:nvSpPr>
        <p:spPr>
          <a:xfrm>
            <a:off x="3667769" y="3588838"/>
            <a:ext cx="1660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0 : 20% </a:t>
            </a:r>
          </a:p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 : 80%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C1EF76-C9CA-8440-57DA-4CC57B20C50D}"/>
              </a:ext>
            </a:extLst>
          </p:cNvPr>
          <p:cNvSpPr txBox="1"/>
          <p:nvPr/>
        </p:nvSpPr>
        <p:spPr>
          <a:xfrm>
            <a:off x="6461409" y="3588979"/>
            <a:ext cx="1660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0 : 25% </a:t>
            </a:r>
          </a:p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 : 75%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86FAF7-9957-B314-4B90-9F03FCB5DD5D}"/>
              </a:ext>
            </a:extLst>
          </p:cNvPr>
          <p:cNvSpPr txBox="1"/>
          <p:nvPr/>
        </p:nvSpPr>
        <p:spPr>
          <a:xfrm>
            <a:off x="8896343" y="3562927"/>
            <a:ext cx="1699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0 : 35% </a:t>
            </a:r>
          </a:p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 : 65%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FED4FD6-41EF-B124-D988-6BADB9400453}"/>
              </a:ext>
            </a:extLst>
          </p:cNvPr>
          <p:cNvCxnSpPr>
            <a:cxnSpLocks/>
          </p:cNvCxnSpPr>
          <p:nvPr/>
        </p:nvCxnSpPr>
        <p:spPr>
          <a:xfrm flipH="1">
            <a:off x="6018245" y="4343861"/>
            <a:ext cx="1236846" cy="380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1CB8232-1532-0EBA-E46D-F0D751C917C3}"/>
              </a:ext>
            </a:extLst>
          </p:cNvPr>
          <p:cNvCxnSpPr>
            <a:cxnSpLocks/>
          </p:cNvCxnSpPr>
          <p:nvPr/>
        </p:nvCxnSpPr>
        <p:spPr>
          <a:xfrm>
            <a:off x="4545855" y="4325089"/>
            <a:ext cx="1349269" cy="3921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F02A2EE-158E-CD18-CF5C-DFE9B367ED6E}"/>
              </a:ext>
            </a:extLst>
          </p:cNvPr>
          <p:cNvCxnSpPr>
            <a:cxnSpLocks/>
          </p:cNvCxnSpPr>
          <p:nvPr/>
        </p:nvCxnSpPr>
        <p:spPr>
          <a:xfrm>
            <a:off x="2000721" y="4321951"/>
            <a:ext cx="3478668" cy="4023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4657B2F-09E2-5275-19D1-85139D6A75B2}"/>
              </a:ext>
            </a:extLst>
          </p:cNvPr>
          <p:cNvCxnSpPr>
            <a:cxnSpLocks/>
          </p:cNvCxnSpPr>
          <p:nvPr/>
        </p:nvCxnSpPr>
        <p:spPr>
          <a:xfrm flipH="1">
            <a:off x="6343907" y="4233659"/>
            <a:ext cx="3354763" cy="490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F78D42A-DD9A-1CC9-979F-98170F42DC53}"/>
              </a:ext>
            </a:extLst>
          </p:cNvPr>
          <p:cNvSpPr/>
          <p:nvPr/>
        </p:nvSpPr>
        <p:spPr>
          <a:xfrm>
            <a:off x="5224039" y="4820143"/>
            <a:ext cx="1413548" cy="844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Average: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0: 27.5%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1: 72.5%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CEF485D-E6FF-48F1-459A-5A4D6DE97678}"/>
              </a:ext>
            </a:extLst>
          </p:cNvPr>
          <p:cNvSpPr txBox="1"/>
          <p:nvPr/>
        </p:nvSpPr>
        <p:spPr>
          <a:xfrm>
            <a:off x="5720292" y="1498323"/>
            <a:ext cx="4530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/>
                </a:solidFill>
                <a:latin typeface="Brush Script MT" panose="03060802040406070304" pitchFamily="66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  <a:endParaRPr lang="ko-KR" altLang="en-US" sz="4800" dirty="0">
              <a:solidFill>
                <a:schemeClr val="tx1"/>
              </a:solidFill>
              <a:latin typeface="Brush Script MT" panose="03060802040406070304" pitchFamily="66" charset="0"/>
              <a:cs typeface="Cascadia Code" panose="020B0609020000020004" pitchFamily="49" charset="0"/>
            </a:endParaRPr>
          </a:p>
          <a:p>
            <a:endParaRPr lang="ko-KR" altLang="en-US" sz="4800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C53B877-AEBC-BA31-6FAD-05DB8B6251CB}"/>
              </a:ext>
            </a:extLst>
          </p:cNvPr>
          <p:cNvCxnSpPr/>
          <p:nvPr/>
        </p:nvCxnSpPr>
        <p:spPr>
          <a:xfrm>
            <a:off x="5971590" y="5651238"/>
            <a:ext cx="0" cy="2929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5021E60-996D-BB18-8BA8-A50E3598163F}"/>
              </a:ext>
            </a:extLst>
          </p:cNvPr>
          <p:cNvSpPr/>
          <p:nvPr/>
        </p:nvSpPr>
        <p:spPr>
          <a:xfrm>
            <a:off x="5063907" y="5913586"/>
            <a:ext cx="1807884" cy="5072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전세사기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78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398992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EFC4F2-5A77-5FB9-0CFD-FFCC5CC2FE52}"/>
              </a:ext>
            </a:extLst>
          </p:cNvPr>
          <p:cNvGrpSpPr/>
          <p:nvPr/>
        </p:nvGrpSpPr>
        <p:grpSpPr>
          <a:xfrm>
            <a:off x="367206" y="307352"/>
            <a:ext cx="2566536" cy="1354101"/>
            <a:chOff x="2230730" y="767904"/>
            <a:chExt cx="2566536" cy="1354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EEA951-F1D5-E6EA-9BBF-42E15009A2F4}"/>
                </a:ext>
              </a:extLst>
            </p:cNvPr>
            <p:cNvSpPr/>
            <p:nvPr/>
          </p:nvSpPr>
          <p:spPr>
            <a:xfrm>
              <a:off x="2230730" y="767904"/>
              <a:ext cx="25665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err="1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GridsearchCV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7C6A1A-A8D0-EFD6-0E41-E5690F9B01D6}"/>
                </a:ext>
              </a:extLst>
            </p:cNvPr>
            <p:cNvSpPr/>
            <p:nvPr/>
          </p:nvSpPr>
          <p:spPr>
            <a:xfrm>
              <a:off x="2299668" y="1198675"/>
              <a:ext cx="12955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Soft Voting</a:t>
              </a:r>
            </a:p>
            <a:p>
              <a:pPr algn="ctr"/>
              <a:endParaRPr lang="fr-FR" altLang="ko-KR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625E04-E358-3E22-D0AB-6DF7A63DF6B1}"/>
              </a:ext>
            </a:extLst>
          </p:cNvPr>
          <p:cNvSpPr txBox="1"/>
          <p:nvPr/>
        </p:nvSpPr>
        <p:spPr>
          <a:xfrm>
            <a:off x="3773057" y="542820"/>
            <a:ext cx="442786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Soft Voting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11B4FF-F431-7A2E-B1F7-892201F6CEF7}"/>
              </a:ext>
            </a:extLst>
          </p:cNvPr>
          <p:cNvSpPr/>
          <p:nvPr/>
        </p:nvSpPr>
        <p:spPr>
          <a:xfrm>
            <a:off x="480344" y="1594003"/>
            <a:ext cx="1760229" cy="5072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Logisitic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0CE7E86-F937-6FCF-57BF-1A067716FFB9}"/>
              </a:ext>
            </a:extLst>
          </p:cNvPr>
          <p:cNvSpPr/>
          <p:nvPr/>
        </p:nvSpPr>
        <p:spPr>
          <a:xfrm>
            <a:off x="436984" y="2850775"/>
            <a:ext cx="1760229" cy="5072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KNN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CA099C-4E37-5060-21F5-5C3AD808A887}"/>
              </a:ext>
            </a:extLst>
          </p:cNvPr>
          <p:cNvSpPr/>
          <p:nvPr/>
        </p:nvSpPr>
        <p:spPr>
          <a:xfrm>
            <a:off x="480344" y="4090624"/>
            <a:ext cx="1760229" cy="5072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SVC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A213C5-9B32-8FED-A104-81EB3CB3A727}"/>
              </a:ext>
            </a:extLst>
          </p:cNvPr>
          <p:cNvSpPr/>
          <p:nvPr/>
        </p:nvSpPr>
        <p:spPr>
          <a:xfrm>
            <a:off x="480344" y="5242368"/>
            <a:ext cx="1760229" cy="5072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Decision Tree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252B013-9D4D-AD58-AC79-D417C2DAEF13}"/>
              </a:ext>
            </a:extLst>
          </p:cNvPr>
          <p:cNvCxnSpPr>
            <a:cxnSpLocks/>
          </p:cNvCxnSpPr>
          <p:nvPr/>
        </p:nvCxnSpPr>
        <p:spPr>
          <a:xfrm flipV="1">
            <a:off x="6004813" y="4000060"/>
            <a:ext cx="2708631" cy="5138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F02A2EE-158E-CD18-CF5C-DFE9B367ED6E}"/>
              </a:ext>
            </a:extLst>
          </p:cNvPr>
          <p:cNvCxnSpPr>
            <a:cxnSpLocks/>
          </p:cNvCxnSpPr>
          <p:nvPr/>
        </p:nvCxnSpPr>
        <p:spPr>
          <a:xfrm>
            <a:off x="6004813" y="2043584"/>
            <a:ext cx="2728589" cy="12341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4657B2F-09E2-5275-19D1-85139D6A75B2}"/>
              </a:ext>
            </a:extLst>
          </p:cNvPr>
          <p:cNvCxnSpPr>
            <a:cxnSpLocks/>
          </p:cNvCxnSpPr>
          <p:nvPr/>
        </p:nvCxnSpPr>
        <p:spPr>
          <a:xfrm flipV="1">
            <a:off x="5979745" y="4410887"/>
            <a:ext cx="2777016" cy="1286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69CC115A-3DCA-409C-E3B0-660D139E8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21"/>
          <a:stretch/>
        </p:blipFill>
        <p:spPr>
          <a:xfrm>
            <a:off x="2396955" y="2586004"/>
            <a:ext cx="3581795" cy="111939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F8277CA-EB36-ACC0-2182-6D69A4BF9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" t="2721" r="26797" b="-2721"/>
          <a:stretch/>
        </p:blipFill>
        <p:spPr>
          <a:xfrm>
            <a:off x="2432865" y="3821501"/>
            <a:ext cx="3467145" cy="108145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99CB58-A82F-6D72-A19D-3CC97F5B0B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170"/>
          <a:stretch/>
        </p:blipFill>
        <p:spPr>
          <a:xfrm>
            <a:off x="2396956" y="4985857"/>
            <a:ext cx="3519640" cy="1118797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DBB49D0-7EE7-17B1-1F95-B3F5CA4DB8D4}"/>
              </a:ext>
            </a:extLst>
          </p:cNvPr>
          <p:cNvCxnSpPr>
            <a:cxnSpLocks/>
          </p:cNvCxnSpPr>
          <p:nvPr/>
        </p:nvCxnSpPr>
        <p:spPr>
          <a:xfrm>
            <a:off x="6004813" y="3306039"/>
            <a:ext cx="2728589" cy="317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186D8505-F508-CFD4-4F18-5A48E3BB4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098" y="2970086"/>
            <a:ext cx="3100205" cy="16525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FABA670-1619-2B26-0334-AAC25706C9DC}"/>
              </a:ext>
            </a:extLst>
          </p:cNvPr>
          <p:cNvSpPr/>
          <p:nvPr/>
        </p:nvSpPr>
        <p:spPr>
          <a:xfrm>
            <a:off x="2355349" y="3803965"/>
            <a:ext cx="3625426" cy="1115201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AD45C9F-108C-1E7F-3287-91543DFAE312}"/>
              </a:ext>
            </a:extLst>
          </p:cNvPr>
          <p:cNvSpPr/>
          <p:nvPr/>
        </p:nvSpPr>
        <p:spPr>
          <a:xfrm>
            <a:off x="2353325" y="1377527"/>
            <a:ext cx="3551419" cy="1115406"/>
          </a:xfrm>
          <a:prstGeom prst="roundRect">
            <a:avLst>
              <a:gd name="adj" fmla="val 0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686B53C-A4D4-8A74-CDBA-B887A94A9A60}"/>
              </a:ext>
            </a:extLst>
          </p:cNvPr>
          <p:cNvSpPr/>
          <p:nvPr/>
        </p:nvSpPr>
        <p:spPr>
          <a:xfrm>
            <a:off x="2359663" y="2553546"/>
            <a:ext cx="3625426" cy="120023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C8AD017-AECC-0543-6FDB-9DCFC295A179}"/>
              </a:ext>
            </a:extLst>
          </p:cNvPr>
          <p:cNvSpPr/>
          <p:nvPr/>
        </p:nvSpPr>
        <p:spPr>
          <a:xfrm>
            <a:off x="2353325" y="4958315"/>
            <a:ext cx="3625426" cy="120461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EC1A572-7442-98CA-6A95-D30EC3E80EE5}"/>
              </a:ext>
            </a:extLst>
          </p:cNvPr>
          <p:cNvSpPr/>
          <p:nvPr/>
        </p:nvSpPr>
        <p:spPr>
          <a:xfrm>
            <a:off x="2363946" y="1296402"/>
            <a:ext cx="3625426" cy="120023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10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2653290" cy="800103"/>
            <a:chOff x="2230730" y="767904"/>
            <a:chExt cx="2653290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265329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새로운 매물 찾기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926399" y="1198675"/>
              <a:ext cx="184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50BCABF5-7F2E-BC1C-5C80-CC8B4750E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52" y="620425"/>
            <a:ext cx="5703091" cy="570309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FBEBD30B-16F9-369F-3C60-7325C72C1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884" y="614202"/>
            <a:ext cx="5703091" cy="570309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7331F96-C400-D6BC-606E-1FDFCEE8909E}"/>
              </a:ext>
            </a:extLst>
          </p:cNvPr>
          <p:cNvSpPr txBox="1"/>
          <p:nvPr/>
        </p:nvSpPr>
        <p:spPr>
          <a:xfrm>
            <a:off x="8409566" y="862054"/>
            <a:ext cx="1324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OCR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E69639-2012-601B-F45D-AD2663085B72}"/>
              </a:ext>
            </a:extLst>
          </p:cNvPr>
          <p:cNvSpPr txBox="1"/>
          <p:nvPr/>
        </p:nvSpPr>
        <p:spPr>
          <a:xfrm>
            <a:off x="2587690" y="860284"/>
            <a:ext cx="1324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en-US" altLang="ko-KR" sz="2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303F112-57DA-081A-A774-73D3E2B7F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250" y="5754797"/>
            <a:ext cx="4695825" cy="7524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4FB54F3-854A-5FC2-0EB3-9909DBE02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796" y="5752617"/>
            <a:ext cx="4809266" cy="7546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크롤링">
            <a:hlinkClick r:id="" action="ppaction://media"/>
            <a:extLst>
              <a:ext uri="{FF2B5EF4-FFF2-40B4-BE49-F238E27FC236}">
                <a16:creationId xmlns:a16="http://schemas.microsoft.com/office/drawing/2014/main" id="{4256FB72-D596-ECDA-FDEF-8778CAC2B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7169" y="1609221"/>
            <a:ext cx="5264464" cy="3149391"/>
          </a:xfrm>
          <a:prstGeom prst="rect">
            <a:avLst/>
          </a:prstGeom>
        </p:spPr>
      </p:pic>
      <p:pic>
        <p:nvPicPr>
          <p:cNvPr id="69" name="OCR">
            <a:hlinkClick r:id="" action="ppaction://media"/>
            <a:extLst>
              <a:ext uri="{FF2B5EF4-FFF2-40B4-BE49-F238E27FC236}">
                <a16:creationId xmlns:a16="http://schemas.microsoft.com/office/drawing/2014/main" id="{71B4ED2D-0019-6C45-3FCD-4588BFAC7BE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18568" y="1590559"/>
            <a:ext cx="5306264" cy="31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2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7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3059893" cy="800103"/>
            <a:chOff x="2230730" y="767904"/>
            <a:chExt cx="3059893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18197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클러스터링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292686" y="1198675"/>
              <a:ext cx="29979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Elbow </a:t>
              </a:r>
              <a:r>
                <a:rPr lang="en-US" altLang="ko-KR" dirty="0" err="1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Method&amp;visualization</a:t>
              </a:r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307BA56-9435-7959-4884-1447383F2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51" y="1811104"/>
            <a:ext cx="5114925" cy="3408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B02179-31A3-EC67-8182-CE52A1C7CB71}"/>
              </a:ext>
            </a:extLst>
          </p:cNvPr>
          <p:cNvSpPr txBox="1"/>
          <p:nvPr/>
        </p:nvSpPr>
        <p:spPr>
          <a:xfrm>
            <a:off x="2010743" y="5496598"/>
            <a:ext cx="259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 = 3 ? k = 4 ?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1AB80-CEA8-FB01-BF83-CDC99934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502" y="5347664"/>
            <a:ext cx="5933547" cy="57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E7F73A-7CAD-0D4E-2AE0-1F96904C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1123190"/>
            <a:ext cx="5222383" cy="41838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2A6A05-8F16-8C41-CB49-71A3C573BE98}"/>
              </a:ext>
            </a:extLst>
          </p:cNvPr>
          <p:cNvCxnSpPr>
            <a:cxnSpLocks/>
          </p:cNvCxnSpPr>
          <p:nvPr/>
        </p:nvCxnSpPr>
        <p:spPr>
          <a:xfrm flipV="1">
            <a:off x="6967963" y="881843"/>
            <a:ext cx="1316002" cy="16375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7A39041-2F6D-DB02-2396-132F41CFFE08}"/>
              </a:ext>
            </a:extLst>
          </p:cNvPr>
          <p:cNvCxnSpPr>
            <a:cxnSpLocks/>
          </p:cNvCxnSpPr>
          <p:nvPr/>
        </p:nvCxnSpPr>
        <p:spPr>
          <a:xfrm flipH="1">
            <a:off x="7656613" y="2380593"/>
            <a:ext cx="2264148" cy="7311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8C5D0A-6B32-A633-6904-05D735EF905B}"/>
              </a:ext>
            </a:extLst>
          </p:cNvPr>
          <p:cNvSpPr/>
          <p:nvPr/>
        </p:nvSpPr>
        <p:spPr>
          <a:xfrm>
            <a:off x="6956647" y="2519413"/>
            <a:ext cx="688650" cy="592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AE5B96C-3E99-0929-86BD-3BE2F5B31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967" y="881843"/>
            <a:ext cx="1636794" cy="1498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12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4" y="162094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1582484" cy="800103"/>
            <a:chOff x="2230730" y="767904"/>
            <a:chExt cx="1582484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15824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결과 도출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926398" y="1198675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3775346-0E5B-970A-4A4F-A82964CC3191}"/>
              </a:ext>
            </a:extLst>
          </p:cNvPr>
          <p:cNvGrpSpPr/>
          <p:nvPr/>
        </p:nvGrpSpPr>
        <p:grpSpPr>
          <a:xfrm>
            <a:off x="375343" y="1857379"/>
            <a:ext cx="5622096" cy="3327300"/>
            <a:chOff x="375343" y="1857379"/>
            <a:chExt cx="5622096" cy="332730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EF06C9-4B81-97FB-4DF0-22685C6F1C21}"/>
                </a:ext>
              </a:extLst>
            </p:cNvPr>
            <p:cNvGrpSpPr/>
            <p:nvPr/>
          </p:nvGrpSpPr>
          <p:grpSpPr>
            <a:xfrm>
              <a:off x="586095" y="2349646"/>
              <a:ext cx="5224155" cy="2204205"/>
              <a:chOff x="367207" y="2274695"/>
              <a:chExt cx="5061591" cy="2204205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9EC1F4B-3C27-6C0B-8782-1D3D1C0BD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044" y="2274695"/>
                <a:ext cx="4957311" cy="28433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B5517E1-78A5-0F5F-03A7-FA5EF978A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6598" y="2989791"/>
                <a:ext cx="3441809" cy="372858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FBC5F18-E542-F8EA-913B-C9B54BB0E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207" y="3772383"/>
                <a:ext cx="5061591" cy="706517"/>
              </a:xfrm>
              <a:prstGeom prst="rect">
                <a:avLst/>
              </a:prstGeom>
            </p:spPr>
          </p:pic>
        </p:grp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5F8C692-86E3-3061-E797-A23866F0E0D3}"/>
                </a:ext>
              </a:extLst>
            </p:cNvPr>
            <p:cNvSpPr/>
            <p:nvPr/>
          </p:nvSpPr>
          <p:spPr>
            <a:xfrm>
              <a:off x="375343" y="1857379"/>
              <a:ext cx="5622096" cy="3327300"/>
            </a:xfrm>
            <a:prstGeom prst="round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C1E319-A193-C91A-4C71-D6F8E23F3A2F}"/>
                </a:ext>
              </a:extLst>
            </p:cNvPr>
            <p:cNvSpPr/>
            <p:nvPr/>
          </p:nvSpPr>
          <p:spPr>
            <a:xfrm>
              <a:off x="3486150" y="3143250"/>
              <a:ext cx="723900" cy="21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031896A-C674-FD96-808C-FED4DAD98DF9}"/>
                </a:ext>
              </a:extLst>
            </p:cNvPr>
            <p:cNvSpPr/>
            <p:nvPr/>
          </p:nvSpPr>
          <p:spPr>
            <a:xfrm>
              <a:off x="2057833" y="4238625"/>
              <a:ext cx="494434" cy="21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11C6BF3-1256-AECF-40BD-8D7834F6A69F}"/>
                </a:ext>
              </a:extLst>
            </p:cNvPr>
            <p:cNvSpPr/>
            <p:nvPr/>
          </p:nvSpPr>
          <p:spPr>
            <a:xfrm>
              <a:off x="881968" y="4229100"/>
              <a:ext cx="598265" cy="21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1052694-FDB2-5420-2CA1-5A481476673D}"/>
                </a:ext>
              </a:extLst>
            </p:cNvPr>
            <p:cNvSpPr/>
            <p:nvPr/>
          </p:nvSpPr>
          <p:spPr>
            <a:xfrm>
              <a:off x="2724150" y="4238625"/>
              <a:ext cx="723900" cy="21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F226DBB-2B57-F06F-B451-C338493B997E}"/>
              </a:ext>
            </a:extLst>
          </p:cNvPr>
          <p:cNvGrpSpPr/>
          <p:nvPr/>
        </p:nvGrpSpPr>
        <p:grpSpPr>
          <a:xfrm>
            <a:off x="6230761" y="1857379"/>
            <a:ext cx="5622096" cy="3327300"/>
            <a:chOff x="6230761" y="1857379"/>
            <a:chExt cx="5622096" cy="33273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EABB93-E5B7-E7C2-4AD7-1253B503F501}"/>
                </a:ext>
              </a:extLst>
            </p:cNvPr>
            <p:cNvSpPr/>
            <p:nvPr/>
          </p:nvSpPr>
          <p:spPr>
            <a:xfrm>
              <a:off x="6230761" y="1857379"/>
              <a:ext cx="5622096" cy="3327300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BE8C3AF-C3E7-A0DD-9E2B-AA5C29ACC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926" y="3710825"/>
              <a:ext cx="5401040" cy="7810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DC13183-3701-FAC5-7DDE-51175B3F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4370" y="2440960"/>
              <a:ext cx="5446108" cy="24929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617CC42-0545-A69A-44A9-7923D5908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5627" y="3067686"/>
              <a:ext cx="3220967" cy="438150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09798DF-555C-08C0-4BC6-CA9A98FED393}"/>
                </a:ext>
              </a:extLst>
            </p:cNvPr>
            <p:cNvSpPr/>
            <p:nvPr/>
          </p:nvSpPr>
          <p:spPr>
            <a:xfrm>
              <a:off x="7772833" y="4181475"/>
              <a:ext cx="494434" cy="21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2EC17C-F659-96E5-8A3D-BFB1F97D6032}"/>
                </a:ext>
              </a:extLst>
            </p:cNvPr>
            <p:cNvSpPr/>
            <p:nvPr/>
          </p:nvSpPr>
          <p:spPr>
            <a:xfrm>
              <a:off x="6734608" y="4181475"/>
              <a:ext cx="494434" cy="21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6F88CC2-E319-B2E1-C7F4-5C1A4C21AC00}"/>
                </a:ext>
              </a:extLst>
            </p:cNvPr>
            <p:cNvSpPr/>
            <p:nvPr/>
          </p:nvSpPr>
          <p:spPr>
            <a:xfrm>
              <a:off x="8938779" y="3152775"/>
              <a:ext cx="658092" cy="21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EB09CD5-8FFF-20B4-3C41-821B33542482}"/>
                </a:ext>
              </a:extLst>
            </p:cNvPr>
            <p:cNvSpPr/>
            <p:nvPr/>
          </p:nvSpPr>
          <p:spPr>
            <a:xfrm>
              <a:off x="8662512" y="4181475"/>
              <a:ext cx="543877" cy="21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651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1999265" cy="800103"/>
            <a:chOff x="2230730" y="767904"/>
            <a:chExt cx="1999265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19992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 시연 영상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926398" y="1198675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7" name="vllo">
            <a:hlinkClick r:id="" action="ppaction://media"/>
            <a:extLst>
              <a:ext uri="{FF2B5EF4-FFF2-40B4-BE49-F238E27FC236}">
                <a16:creationId xmlns:a16="http://schemas.microsoft.com/office/drawing/2014/main" id="{818DD1CC-F7C9-6C52-7535-087510DAF2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776" y="877437"/>
            <a:ext cx="10105019" cy="56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5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5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3307316" cy="800103"/>
            <a:chOff x="2230730" y="767904"/>
            <a:chExt cx="3307316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33073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클러스터링 결론 도출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926399" y="1198675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ko-KR" altLang="en-US" dirty="0">
                <a:ln>
                  <a:solidFill>
                    <a:srgbClr val="1F4E79">
                      <a:alpha val="50000"/>
                    </a:srgbClr>
                  </a:solidFill>
                </a:ln>
                <a:solidFill>
                  <a:srgbClr val="1F4E79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9D9DF2-52F8-50C4-8CDF-EF77608653CD}"/>
              </a:ext>
            </a:extLst>
          </p:cNvPr>
          <p:cNvGrpSpPr/>
          <p:nvPr/>
        </p:nvGrpSpPr>
        <p:grpSpPr>
          <a:xfrm>
            <a:off x="617134" y="1097679"/>
            <a:ext cx="4785475" cy="5310520"/>
            <a:chOff x="617134" y="1097679"/>
            <a:chExt cx="4785475" cy="53105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5641DF-B43E-1BA8-C9AD-49BA325D9F15}"/>
                </a:ext>
              </a:extLst>
            </p:cNvPr>
            <p:cNvSpPr/>
            <p:nvPr/>
          </p:nvSpPr>
          <p:spPr>
            <a:xfrm>
              <a:off x="617134" y="1104291"/>
              <a:ext cx="4785475" cy="5303908"/>
            </a:xfrm>
            <a:prstGeom prst="rect">
              <a:avLst/>
            </a:prstGeom>
            <a:solidFill>
              <a:srgbClr val="F6E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CBB9ABF-56FA-DEAD-C353-5681EF5A2EA5}"/>
                </a:ext>
              </a:extLst>
            </p:cNvPr>
            <p:cNvSpPr/>
            <p:nvPr/>
          </p:nvSpPr>
          <p:spPr>
            <a:xfrm>
              <a:off x="617134" y="1097679"/>
              <a:ext cx="4785475" cy="673898"/>
            </a:xfrm>
            <a:prstGeom prst="rect">
              <a:avLst/>
            </a:prstGeom>
            <a:solidFill>
              <a:srgbClr val="ECF8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A610756-00ED-D22D-46BC-DD284DD5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147" y="1867745"/>
              <a:ext cx="391859" cy="38042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39271C0-C187-1483-AF02-8A5402528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222" y="1207814"/>
              <a:ext cx="380824" cy="37545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5439AB-A061-3F1C-6084-0876407BE0BA}"/>
                </a:ext>
              </a:extLst>
            </p:cNvPr>
            <p:cNvSpPr txBox="1"/>
            <p:nvPr/>
          </p:nvSpPr>
          <p:spPr>
            <a:xfrm>
              <a:off x="1553727" y="1911649"/>
              <a:ext cx="29027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>
                <a:spcBef>
                  <a:spcPts val="0"/>
                </a:spcBef>
                <a:spcAft>
                  <a:spcPts val="800"/>
                </a:spcAft>
              </a:pPr>
              <a:r>
                <a:rPr lang="en-US" altLang="ko-KR" sz="1400" b="1" i="0" u="none" strike="noStrike" dirty="0">
                  <a:solidFill>
                    <a:srgbClr val="7030A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400" b="1" i="0" u="none" strike="noStrike" dirty="0">
                  <a:solidFill>
                    <a:srgbClr val="7030A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의심되는 전세사기 유형</a:t>
              </a:r>
              <a:r>
                <a:rPr lang="en-US" altLang="ko-KR" sz="1400" b="1" i="0" u="none" strike="noStrike" dirty="0">
                  <a:solidFill>
                    <a:srgbClr val="7030A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4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6D2D19-9B13-8649-07B0-608CBB84CA6E}"/>
                </a:ext>
              </a:extLst>
            </p:cNvPr>
            <p:cNvSpPr txBox="1"/>
            <p:nvPr/>
          </p:nvSpPr>
          <p:spPr>
            <a:xfrm>
              <a:off x="1199981" y="2287634"/>
              <a:ext cx="4099582" cy="4035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fontAlgn="base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altLang="ko-KR" sz="1200" b="1" i="0" u="none" strike="noStrike" dirty="0">
                  <a:solidFill>
                    <a:srgbClr val="7030A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1. </a:t>
              </a:r>
              <a:r>
                <a:rPr lang="ko-KR" altLang="en-US" sz="1200" b="1" i="0" u="none" strike="noStrike" dirty="0">
                  <a:solidFill>
                    <a:srgbClr val="7030A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무자본 </a:t>
              </a:r>
              <a:r>
                <a:rPr lang="ko-KR" altLang="en-US" sz="1200" b="1" i="0" u="none" strike="noStrike" dirty="0" err="1">
                  <a:solidFill>
                    <a:srgbClr val="7030A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갭투자</a:t>
              </a:r>
              <a:r>
                <a:rPr lang="ko-KR" altLang="en-US" sz="1200" b="1" i="0" u="none" strike="noStrike" dirty="0">
                  <a:solidFill>
                    <a:srgbClr val="7030A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 사기</a:t>
              </a:r>
              <a:endParaRPr lang="ko-KR" altLang="en-US" sz="12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indent="0" fontAlgn="base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ko-KR" altLang="en-US" sz="1200" b="1" i="0" u="none" strike="noStrike" dirty="0">
                  <a:solidFill>
                    <a:srgbClr val="7030A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정의 </a:t>
              </a:r>
              <a:r>
                <a:rPr lang="en-US" altLang="ko-KR" sz="1200" b="1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200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 </a:t>
              </a:r>
              <a:br>
                <a:rPr lang="en-US" altLang="ko-KR" sz="1200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신축빌라 등 </a:t>
              </a:r>
              <a:r>
                <a:rPr lang="ko-KR" altLang="en-US" sz="1200" b="0" i="0" u="none" strike="noStrike" dirty="0" err="1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건축주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 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공인중개사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‧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분양대행사 등 브로커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 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매수인 등이 공모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 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미분양 빌라 등을 무자본 매입 후 임대차계약으로 보증금을 편취하는 사기 유형</a:t>
              </a:r>
            </a:p>
            <a:p>
              <a:pPr marL="0" marR="0" indent="0" fontAlgn="base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ko-KR" altLang="en-US" sz="1200" b="1" i="0" u="none" strike="noStrike" dirty="0">
                  <a:solidFill>
                    <a:srgbClr val="7030A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선정 이유</a:t>
              </a:r>
              <a:r>
                <a:rPr lang="en-US" altLang="ko-KR" sz="1200" b="1" i="0" u="none" strike="noStrike" dirty="0">
                  <a:solidFill>
                    <a:srgbClr val="7030A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br>
                <a:rPr lang="ko-KR" altLang="en-US" sz="1200" b="1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1200" b="1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200" b="1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최근 시공된 건물 </a:t>
              </a:r>
              <a:r>
                <a:rPr lang="en-US" altLang="ko-KR" sz="1200" b="1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 </a:t>
              </a:r>
              <a:r>
                <a:rPr lang="ko-KR" altLang="en-US" sz="120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신축빌라는 정확한 시세 산정이 어렵기 때문에</a:t>
              </a:r>
              <a:r>
                <a:rPr lang="en-US" altLang="ko-KR" sz="120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 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전세금이 공시가격의 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150%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 달해도 보증보험이 가입된다는 점을 악용하여 세입자를 안심시킨 후 매매가보다 높은 전세금을 받고 잠적하는 경우가 있습니다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marR="0" indent="0" fontAlgn="base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 </a:t>
              </a:r>
              <a:r>
                <a:rPr lang="ko-KR" altLang="en-US" sz="1200" b="1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높은 전세가율 </a:t>
              </a:r>
              <a:r>
                <a:rPr lang="en-US" altLang="ko-KR" sz="1200" b="1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 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 매물이 경매로 넘어갈 경우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 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유찰 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회당 평균적으로 경매가의 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10%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씩 줄어들기 때문에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 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우선순위가 있더라도 낙찰된 금액이 낮기 때문에 전세금을 온전히 받을 수 없기 때문입니다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marR="0" indent="0" fontAlgn="base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 </a:t>
              </a:r>
              <a:r>
                <a:rPr lang="ko-KR" altLang="en-US" sz="1200" b="1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근저당이 없거나 적게 설정되어 있어도 위험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 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 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 결과 근저당이 설정되어 있지 않더라도 피해사례가 많았습니다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 </a:t>
              </a:r>
              <a:endPara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DAF042-5841-9BCA-93D1-18491A1BF5C1}"/>
              </a:ext>
            </a:extLst>
          </p:cNvPr>
          <p:cNvSpPr/>
          <p:nvPr/>
        </p:nvSpPr>
        <p:spPr>
          <a:xfrm>
            <a:off x="6724486" y="1102693"/>
            <a:ext cx="4785475" cy="5303908"/>
          </a:xfrm>
          <a:prstGeom prst="rect">
            <a:avLst/>
          </a:prstGeom>
          <a:solidFill>
            <a:srgbClr val="F6E3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533C3A-CF56-A6AC-48A5-2D8B0B561FB0}"/>
              </a:ext>
            </a:extLst>
          </p:cNvPr>
          <p:cNvSpPr/>
          <p:nvPr/>
        </p:nvSpPr>
        <p:spPr>
          <a:xfrm>
            <a:off x="6724486" y="1096081"/>
            <a:ext cx="4785475" cy="673898"/>
          </a:xfrm>
          <a:prstGeom prst="rect">
            <a:avLst/>
          </a:prstGeom>
          <a:solidFill>
            <a:srgbClr val="ECF8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4CCE749-2D8E-11B5-D0F7-5F1DB87C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499" y="1866147"/>
            <a:ext cx="391859" cy="3804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262F64-70B8-7E67-7666-E3BD86C7F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574" y="1206216"/>
            <a:ext cx="380824" cy="3754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9F69D6D-AA8D-782E-5E5D-2243B74146D8}"/>
              </a:ext>
            </a:extLst>
          </p:cNvPr>
          <p:cNvSpPr txBox="1"/>
          <p:nvPr/>
        </p:nvSpPr>
        <p:spPr>
          <a:xfrm>
            <a:off x="7661079" y="1910051"/>
            <a:ext cx="2902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>
              <a:spcBef>
                <a:spcPts val="0"/>
              </a:spcBef>
              <a:spcAft>
                <a:spcPts val="800"/>
              </a:spcAft>
            </a:pPr>
            <a:r>
              <a:rPr lang="en-US" altLang="ko-KR" sz="1400" b="1" i="0" u="none" strike="noStrike" dirty="0">
                <a:solidFill>
                  <a:srgbClr val="7030A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i="0" u="none" strike="noStrike" dirty="0">
                <a:solidFill>
                  <a:srgbClr val="7030A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 방안</a:t>
            </a:r>
            <a:r>
              <a:rPr lang="en-US" altLang="ko-KR" sz="1400" b="1" i="0" u="none" strike="noStrike" dirty="0">
                <a:solidFill>
                  <a:srgbClr val="7030A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5ACE66-A79A-0435-1100-1D9057063DFE}"/>
              </a:ext>
            </a:extLst>
          </p:cNvPr>
          <p:cNvSpPr txBox="1"/>
          <p:nvPr/>
        </p:nvSpPr>
        <p:spPr>
          <a:xfrm>
            <a:off x="7307333" y="2352711"/>
            <a:ext cx="4099582" cy="304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 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임대인 채무기록 확인 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 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임대인의 보유 건물 수와 대출내역을 확인하여 위험한 집주인 여부를 판단하세요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b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 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미분양여부 및 거래회전율 확인 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시공일자 최근일 경우 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미분양된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호수가 많다면 전세보증보험 가입이 되더라도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 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보증금을 돌려 받지 못할 가능성이 있기 때문에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 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해당 건물의 부동산 거래회전율을 파악하여 전세거래가 활성화되고 있는지 확인이 필요합니다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altLang="ko-KR" sz="12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fontAlgn="base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 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전세금반환보증보험 가입 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등기부기록에 이상이 없는 매물에 주로 발생하는 사기 유형이므로 전세금반환보증에 가입하여 예상치 못한 위험에 대비하는 것을 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추천드립니다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25B28D-A8BD-41CA-FDFC-F85E8B952C2E}"/>
              </a:ext>
            </a:extLst>
          </p:cNvPr>
          <p:cNvSpPr txBox="1"/>
          <p:nvPr/>
        </p:nvSpPr>
        <p:spPr>
          <a:xfrm>
            <a:off x="1457325" y="1319437"/>
            <a:ext cx="30334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100" b="1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 전세계약하기에 문제가 있을까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100" b="0" i="0" u="none" strike="noStrike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D3DC17-2221-1082-BF93-FE4A7D9F4145}"/>
              </a:ext>
            </a:extLst>
          </p:cNvPr>
          <p:cNvSpPr txBox="1"/>
          <p:nvPr/>
        </p:nvSpPr>
        <p:spPr>
          <a:xfrm>
            <a:off x="7591425" y="1319437"/>
            <a:ext cx="30334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100" b="1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 전세계약하기에 문제가 있을까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100" b="0" i="0" u="none" strike="noStrike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69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67204" y="307352"/>
            <a:ext cx="2326280" cy="800103"/>
            <a:chOff x="2230728" y="767904"/>
            <a:chExt cx="2326280" cy="800103"/>
          </a:xfrm>
        </p:grpSpPr>
        <p:sp>
          <p:nvSpPr>
            <p:cNvPr id="5" name="직사각형 4"/>
            <p:cNvSpPr/>
            <p:nvPr/>
          </p:nvSpPr>
          <p:spPr>
            <a:xfrm>
              <a:off x="2230730" y="767904"/>
              <a:ext cx="2326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주제 선정 배경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230728" y="1198675"/>
              <a:ext cx="1576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01. </a:t>
              </a:r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배경 소개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190CCD-0170-B518-6EE5-A3ADB7DCAA7A}"/>
              </a:ext>
            </a:extLst>
          </p:cNvPr>
          <p:cNvSpPr txBox="1"/>
          <p:nvPr/>
        </p:nvSpPr>
        <p:spPr>
          <a:xfrm>
            <a:off x="378835" y="1162279"/>
            <a:ext cx="2392592" cy="11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전세사기란</a:t>
            </a:r>
            <a:r>
              <a:rPr lang="en-US" altLang="ko-KR" sz="28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D0463-9451-14E8-F045-986C49779133}"/>
              </a:ext>
            </a:extLst>
          </p:cNvPr>
          <p:cNvSpPr txBox="1"/>
          <p:nvPr/>
        </p:nvSpPr>
        <p:spPr>
          <a:xfrm>
            <a:off x="2712431" y="1142615"/>
            <a:ext cx="899931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집주인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임대인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건축주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중개인 등 전세계약 관련자들이 세입자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임차인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속여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전세보증금을 가로채는 행위</a:t>
            </a:r>
          </a:p>
        </p:txBody>
      </p:sp>
      <p:graphicFrame>
        <p:nvGraphicFramePr>
          <p:cNvPr id="8" name="내용 개체 틀 6">
            <a:extLst>
              <a:ext uri="{FF2B5EF4-FFF2-40B4-BE49-F238E27FC236}">
                <a16:creationId xmlns:a16="http://schemas.microsoft.com/office/drawing/2014/main" id="{61CA4811-FE8F-CD58-F6D9-F3BA2BCB3B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621504"/>
              </p:ext>
            </p:extLst>
          </p:nvPr>
        </p:nvGraphicFramePr>
        <p:xfrm>
          <a:off x="4918436" y="2400320"/>
          <a:ext cx="3337902" cy="2924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4CFF26-AEA2-77F1-EB20-A9D71FF041F3}"/>
              </a:ext>
            </a:extLst>
          </p:cNvPr>
          <p:cNvSpPr/>
          <p:nvPr/>
        </p:nvSpPr>
        <p:spPr>
          <a:xfrm>
            <a:off x="1204159" y="5038725"/>
            <a:ext cx="434141" cy="1524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58C645-E5AE-AFF0-529A-E9370B7419E5}"/>
              </a:ext>
            </a:extLst>
          </p:cNvPr>
          <p:cNvSpPr/>
          <p:nvPr/>
        </p:nvSpPr>
        <p:spPr>
          <a:xfrm>
            <a:off x="508834" y="5038725"/>
            <a:ext cx="434141" cy="1524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DC04AF6-2B92-370F-4146-00CA9D9B0B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822801"/>
              </p:ext>
            </p:extLst>
          </p:nvPr>
        </p:nvGraphicFramePr>
        <p:xfrm>
          <a:off x="250902" y="2400321"/>
          <a:ext cx="5095294" cy="2924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34FE26-DB49-D2E5-6EBE-D74624A74177}"/>
              </a:ext>
            </a:extLst>
          </p:cNvPr>
          <p:cNvSpPr/>
          <p:nvPr/>
        </p:nvSpPr>
        <p:spPr>
          <a:xfrm>
            <a:off x="8394560" y="3971454"/>
            <a:ext cx="577842" cy="1524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61A2F5-F7F4-D6D6-8809-6AA6EFCE0C66}"/>
              </a:ext>
            </a:extLst>
          </p:cNvPr>
          <p:cNvSpPr/>
          <p:nvPr/>
        </p:nvSpPr>
        <p:spPr>
          <a:xfrm>
            <a:off x="8276737" y="4421976"/>
            <a:ext cx="699189" cy="1524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EA688633-1D90-1439-BE23-AAF4F3E137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336413"/>
              </p:ext>
            </p:extLst>
          </p:nvPr>
        </p:nvGraphicFramePr>
        <p:xfrm>
          <a:off x="8059378" y="2400320"/>
          <a:ext cx="3926493" cy="2924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39C1298-B25B-70F7-2C4B-ECF0EA68627B}"/>
              </a:ext>
            </a:extLst>
          </p:cNvPr>
          <p:cNvSpPr txBox="1"/>
          <p:nvPr/>
        </p:nvSpPr>
        <p:spPr>
          <a:xfrm>
            <a:off x="2910367" y="5962608"/>
            <a:ext cx="6210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사회초년생</a:t>
            </a:r>
            <a:r>
              <a:rPr lang="en-US" altLang="ko-KR" sz="28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서민층에 집중된 피해</a:t>
            </a:r>
          </a:p>
        </p:txBody>
      </p:sp>
    </p:spTree>
    <p:extLst>
      <p:ext uri="{BB962C8B-B14F-4D97-AF65-F5344CB8AC3E}">
        <p14:creationId xmlns:p14="http://schemas.microsoft.com/office/powerpoint/2010/main" val="2109380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429007" y="3494290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2880992" cy="800103"/>
            <a:chOff x="2230730" y="767904"/>
            <a:chExt cx="2880992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8386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결론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246834" y="1198675"/>
              <a:ext cx="28648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서비스 활용방안 </a:t>
              </a:r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&amp; </a:t>
              </a:r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기대효과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296D17-CA6E-4C13-BB3B-D472BF816673}"/>
              </a:ext>
            </a:extLst>
          </p:cNvPr>
          <p:cNvSpPr txBox="1"/>
          <p:nvPr/>
        </p:nvSpPr>
        <p:spPr>
          <a:xfrm>
            <a:off x="6887334" y="1055950"/>
            <a:ext cx="3197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94940A4-D636-9148-997B-3F228ACFA9ED}"/>
              </a:ext>
            </a:extLst>
          </p:cNvPr>
          <p:cNvSpPr/>
          <p:nvPr/>
        </p:nvSpPr>
        <p:spPr>
          <a:xfrm>
            <a:off x="3306871" y="2241342"/>
            <a:ext cx="4283159" cy="4105090"/>
          </a:xfrm>
          <a:prstGeom prst="ellipse">
            <a:avLst/>
          </a:prstGeom>
          <a:gradFill flip="none" rotWithShape="1">
            <a:gsLst>
              <a:gs pos="0">
                <a:srgbClr val="1F4E79">
                  <a:tint val="66000"/>
                  <a:satMod val="160000"/>
                </a:srgbClr>
              </a:gs>
              <a:gs pos="50000">
                <a:srgbClr val="1F4E79">
                  <a:tint val="44500"/>
                  <a:satMod val="160000"/>
                </a:srgbClr>
              </a:gs>
              <a:gs pos="100000">
                <a:srgbClr val="1F4E7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D16BEA-B383-84D1-6BA2-2300FBE8295B}"/>
              </a:ext>
            </a:extLst>
          </p:cNvPr>
          <p:cNvSpPr txBox="1"/>
          <p:nvPr/>
        </p:nvSpPr>
        <p:spPr>
          <a:xfrm>
            <a:off x="4736673" y="1708725"/>
            <a:ext cx="142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개인적 측면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2A936-6A0F-2FD7-725B-D6EB91D60502}"/>
              </a:ext>
            </a:extLst>
          </p:cNvPr>
          <p:cNvSpPr txBox="1"/>
          <p:nvPr/>
        </p:nvSpPr>
        <p:spPr>
          <a:xfrm>
            <a:off x="9078001" y="1673075"/>
            <a:ext cx="142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공익적 측면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4C302C-BC2A-A210-CE65-6A3ED54B9ADB}"/>
              </a:ext>
            </a:extLst>
          </p:cNvPr>
          <p:cNvSpPr/>
          <p:nvPr/>
        </p:nvSpPr>
        <p:spPr>
          <a:xfrm>
            <a:off x="7648198" y="2246964"/>
            <a:ext cx="4283159" cy="4105090"/>
          </a:xfrm>
          <a:prstGeom prst="ellipse">
            <a:avLst/>
          </a:prstGeom>
          <a:gradFill flip="none" rotWithShape="1">
            <a:gsLst>
              <a:gs pos="0">
                <a:srgbClr val="1F4E79">
                  <a:tint val="66000"/>
                  <a:satMod val="160000"/>
                </a:srgbClr>
              </a:gs>
              <a:gs pos="50000">
                <a:srgbClr val="1F4E79">
                  <a:tint val="44500"/>
                  <a:satMod val="160000"/>
                </a:srgbClr>
              </a:gs>
              <a:gs pos="100000">
                <a:srgbClr val="1F4E7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2E4A25-F5D0-F78B-BF3A-186F90A389A8}"/>
              </a:ext>
            </a:extLst>
          </p:cNvPr>
          <p:cNvSpPr txBox="1"/>
          <p:nvPr/>
        </p:nvSpPr>
        <p:spPr>
          <a:xfrm>
            <a:off x="3707409" y="2941332"/>
            <a:ext cx="3703486" cy="2787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3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개인의 실수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줄여줄 수 있음 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등기부를 잘 못 봐서 생기는 문제 예방 가능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전세사기와 관련된 전반적인 지식이 아닌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전세 계약을 하는 데 있어</a:t>
            </a:r>
            <a:b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3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있는 등기부정보만 추출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제공하기 때문에 더욱 예방에 효과적</a:t>
            </a: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현재</a:t>
            </a:r>
            <a:r>
              <a:rPr lang="ko-KR" altLang="en-US" sz="13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등기부등본 내역 뿐만 아니라 말소 내역까지 꼼꼼히 살펴서 어떤 위험상황들이 예상되는지 제공하기 때문에 더욱 유용함</a:t>
            </a:r>
            <a:endParaRPr lang="ko-KR" altLang="en-US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8B8731-F424-8917-4CEA-FDACFC9DB372}"/>
              </a:ext>
            </a:extLst>
          </p:cNvPr>
          <p:cNvSpPr txBox="1"/>
          <p:nvPr/>
        </p:nvSpPr>
        <p:spPr>
          <a:xfrm>
            <a:off x="7993018" y="3760698"/>
            <a:ext cx="3593517" cy="951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latinLnBrk="1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FontTx/>
              <a:buChar char="-"/>
            </a:pP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전세사기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예방을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통해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부동산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시장의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신뢰도</a:t>
            </a:r>
            <a:r>
              <a:rPr lang="en-US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및 사회적 신뢰 향상에 기여</a:t>
            </a:r>
            <a:endParaRPr lang="en-US" altLang="ko-KR" sz="14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171450" lvl="0" indent="-171450" algn="just" latinLnBrk="1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FontTx/>
              <a:buChar char="-"/>
            </a:pP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시민들의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부동산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거래에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대한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안정감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증</a:t>
            </a:r>
            <a:r>
              <a:rPr lang="ko-KR" altLang="en-US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진</a:t>
            </a:r>
            <a:endParaRPr lang="ko-KR" altLang="ko-KR" sz="14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순서도: 순차적 액세스 저장소 25">
            <a:extLst>
              <a:ext uri="{FF2B5EF4-FFF2-40B4-BE49-F238E27FC236}">
                <a16:creationId xmlns:a16="http://schemas.microsoft.com/office/drawing/2014/main" id="{18F28D51-A821-2A32-07A6-06B4E4649A65}"/>
              </a:ext>
            </a:extLst>
          </p:cNvPr>
          <p:cNvSpPr/>
          <p:nvPr/>
        </p:nvSpPr>
        <p:spPr>
          <a:xfrm>
            <a:off x="233365" y="1410301"/>
            <a:ext cx="2916589" cy="2787301"/>
          </a:xfrm>
          <a:prstGeom prst="flowChartMagneticTape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0AD0C3-B555-A0BD-A61B-C8C7F2CB68C7}"/>
              </a:ext>
            </a:extLst>
          </p:cNvPr>
          <p:cNvSpPr txBox="1"/>
          <p:nvPr/>
        </p:nvSpPr>
        <p:spPr>
          <a:xfrm>
            <a:off x="384302" y="2312902"/>
            <a:ext cx="3065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전세계약을 새로 하려는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사람들에게 서비스를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무료로 제공하여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전세사기 피해 예방에 기여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85208-CA6B-3759-03B4-92A2C81C3BEE}"/>
              </a:ext>
            </a:extLst>
          </p:cNvPr>
          <p:cNvSpPr txBox="1"/>
          <p:nvPr/>
        </p:nvSpPr>
        <p:spPr>
          <a:xfrm>
            <a:off x="714978" y="1904135"/>
            <a:ext cx="1928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활용방안</a:t>
            </a:r>
          </a:p>
        </p:txBody>
      </p:sp>
    </p:spTree>
    <p:extLst>
      <p:ext uri="{BB962C8B-B14F-4D97-AF65-F5344CB8AC3E}">
        <p14:creationId xmlns:p14="http://schemas.microsoft.com/office/powerpoint/2010/main" val="3750992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F4E7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21261" y="2711273"/>
            <a:ext cx="2749472" cy="1435453"/>
            <a:chOff x="4859668" y="2727817"/>
            <a:chExt cx="2749472" cy="1435453"/>
          </a:xfrm>
        </p:grpSpPr>
        <p:sp>
          <p:nvSpPr>
            <p:cNvPr id="5" name="TextBox 4"/>
            <p:cNvSpPr txBox="1"/>
            <p:nvPr/>
          </p:nvSpPr>
          <p:spPr>
            <a:xfrm>
              <a:off x="4859668" y="2727817"/>
              <a:ext cx="27494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감사합니다</a:t>
              </a:r>
            </a:p>
          </p:txBody>
        </p:sp>
        <p:cxnSp>
          <p:nvCxnSpPr>
            <p:cNvPr id="9" name="직선 연결선 8"/>
            <p:cNvCxnSpPr>
              <a:cxnSpLocks/>
            </p:cNvCxnSpPr>
            <p:nvPr/>
          </p:nvCxnSpPr>
          <p:spPr>
            <a:xfrm flipH="1">
              <a:off x="5992729" y="3621694"/>
              <a:ext cx="275990" cy="74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663834" y="3886271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2023.08.31</a:t>
              </a:r>
              <a:endParaRPr lang="ko-KR" altLang="en-US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16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4" y="307352"/>
            <a:ext cx="2326280" cy="800103"/>
            <a:chOff x="2230728" y="767904"/>
            <a:chExt cx="2326280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2326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주제 선정 배경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230728" y="1198675"/>
              <a:ext cx="1576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01. </a:t>
              </a:r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배경 소개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3DEB78-C486-D29B-A6AD-384CCD2E8559}"/>
              </a:ext>
            </a:extLst>
          </p:cNvPr>
          <p:cNvSpPr txBox="1"/>
          <p:nvPr/>
        </p:nvSpPr>
        <p:spPr>
          <a:xfrm>
            <a:off x="819149" y="1292854"/>
            <a:ext cx="4939939" cy="217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 </a:t>
            </a:r>
            <a:r>
              <a:rPr lang="ko-KR" altLang="en-US" sz="28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절반은 몰랐다 </a:t>
            </a:r>
            <a:r>
              <a:rPr lang="en-US" altLang="ko-KR" sz="28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br>
              <a:rPr lang="en-US" altLang="ko-KR" sz="28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en-US" altLang="ko-KR" sz="28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빌라왕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김씨 세입자 가운데 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46.5%(131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김씨가 위험한 집주인인 줄 몰랐다고 답했습니다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B94EC-2FAF-DDB7-2CFB-6D33FC4C6B96}"/>
              </a:ext>
            </a:extLst>
          </p:cNvPr>
          <p:cNvSpPr txBox="1"/>
          <p:nvPr/>
        </p:nvSpPr>
        <p:spPr>
          <a:xfrm>
            <a:off x="6397955" y="1292854"/>
            <a:ext cx="4939939" cy="1932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 20~30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70%“</a:t>
            </a:r>
          </a:p>
          <a:p>
            <a:endParaRPr lang="en-US" altLang="ko-KR" sz="2800" dirty="0"/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빌라왕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사기 피해자의 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70.1%(198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20~30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대인 것으로 나타났습니다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strike="sngStrik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2E9BB-B88B-6A64-409E-3F9398FF51CB}"/>
              </a:ext>
            </a:extLst>
          </p:cNvPr>
          <p:cNvSpPr txBox="1"/>
          <p:nvPr/>
        </p:nvSpPr>
        <p:spPr>
          <a:xfrm>
            <a:off x="2261923" y="4034788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46.5%</a:t>
            </a:r>
            <a:endParaRPr lang="ko-KR" altLang="en-US" sz="4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A691B-01E4-D292-1455-68301BD44049}"/>
              </a:ext>
            </a:extLst>
          </p:cNvPr>
          <p:cNvSpPr txBox="1"/>
          <p:nvPr/>
        </p:nvSpPr>
        <p:spPr>
          <a:xfrm>
            <a:off x="2088286" y="5647780"/>
            <a:ext cx="2212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빌라왕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김씨 세입자 설문조사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B1B919-02C8-8231-9A24-22399636DA6F}"/>
              </a:ext>
            </a:extLst>
          </p:cNvPr>
          <p:cNvSpPr txBox="1"/>
          <p:nvPr/>
        </p:nvSpPr>
        <p:spPr>
          <a:xfrm>
            <a:off x="1457049" y="5883897"/>
            <a:ext cx="10430151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전세계약 관련 </a:t>
            </a:r>
            <a:r>
              <a:rPr lang="ko-KR" altLang="en-US" sz="2400" b="1" u="sng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</a:t>
            </a:r>
            <a:r>
              <a:rPr lang="ko-KR" altLang="en-US" sz="2400" b="1" u="sng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부족할수록 </a:t>
            </a:r>
            <a:r>
              <a:rPr lang="ko-KR" altLang="en-US" sz="2400" b="1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전세사기 위험에 노출될 확률 증가</a:t>
            </a:r>
            <a:endParaRPr lang="ko-KR" altLang="en-US" sz="2400" dirty="0"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AE996347-80B8-FE2F-E711-E96BC8F04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840968"/>
              </p:ext>
            </p:extLst>
          </p:nvPr>
        </p:nvGraphicFramePr>
        <p:xfrm>
          <a:off x="6687530" y="2820680"/>
          <a:ext cx="4650364" cy="2942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3" name="그래픽 42" descr="남자 단색으로 채워진">
            <a:extLst>
              <a:ext uri="{FF2B5EF4-FFF2-40B4-BE49-F238E27FC236}">
                <a16:creationId xmlns:a16="http://schemas.microsoft.com/office/drawing/2014/main" id="{4E4C3F63-2AB2-CC2D-655B-3B7767ECC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0888" y="3524168"/>
            <a:ext cx="1062471" cy="103797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9428250-04DF-FD48-4AC3-11D6D965474B}"/>
              </a:ext>
            </a:extLst>
          </p:cNvPr>
          <p:cNvSpPr txBox="1"/>
          <p:nvPr/>
        </p:nvSpPr>
        <p:spPr>
          <a:xfrm>
            <a:off x="2476037" y="4792529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1F4E79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46.5%</a:t>
            </a:r>
            <a:endParaRPr lang="ko-KR" altLang="en-US" sz="3600" b="1" dirty="0">
              <a:solidFill>
                <a:srgbClr val="1F4E79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BED67260-0527-CD00-2539-AFA2F7803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169" y="3107467"/>
            <a:ext cx="914400" cy="914400"/>
          </a:xfrm>
          <a:prstGeom prst="rect">
            <a:avLst/>
          </a:prstGeom>
        </p:spPr>
      </p:pic>
      <p:pic>
        <p:nvPicPr>
          <p:cNvPr id="17" name="그래픽 16" descr="사용자 단색으로 채워진">
            <a:extLst>
              <a:ext uri="{FF2B5EF4-FFF2-40B4-BE49-F238E27FC236}">
                <a16:creationId xmlns:a16="http://schemas.microsoft.com/office/drawing/2014/main" id="{75595CBC-74FD-022E-E387-908CD1B7D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7929" y="3107467"/>
            <a:ext cx="914400" cy="914400"/>
          </a:xfrm>
          <a:prstGeom prst="rect">
            <a:avLst/>
          </a:prstGeom>
        </p:spPr>
      </p:pic>
      <p:pic>
        <p:nvPicPr>
          <p:cNvPr id="25" name="그래픽 24" descr="사용자 단색으로 채워진">
            <a:extLst>
              <a:ext uri="{FF2B5EF4-FFF2-40B4-BE49-F238E27FC236}">
                <a16:creationId xmlns:a16="http://schemas.microsoft.com/office/drawing/2014/main" id="{4609DB58-830F-A56E-9FCC-AA72CC124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8358" y="3107467"/>
            <a:ext cx="914400" cy="9144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DCC00E6-8B64-96EE-2C20-A4E1C5CA7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044" y="3114588"/>
            <a:ext cx="857250" cy="868761"/>
          </a:xfrm>
          <a:prstGeom prst="rect">
            <a:avLst/>
          </a:prstGeom>
          <a:ln>
            <a:noFill/>
          </a:ln>
        </p:spPr>
      </p:pic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9E875576-466A-1069-8AE1-534F591A91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8118" y="3107467"/>
            <a:ext cx="914400" cy="914400"/>
          </a:xfrm>
          <a:prstGeom prst="rect">
            <a:avLst/>
          </a:prstGeom>
        </p:spPr>
      </p:pic>
      <p:pic>
        <p:nvPicPr>
          <p:cNvPr id="29" name="그래픽 28" descr="사용자 단색으로 채워진">
            <a:extLst>
              <a:ext uri="{FF2B5EF4-FFF2-40B4-BE49-F238E27FC236}">
                <a16:creationId xmlns:a16="http://schemas.microsoft.com/office/drawing/2014/main" id="{4D137B05-9FA8-EFBC-0976-90FD6AF80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8169" y="3899947"/>
            <a:ext cx="914400" cy="914400"/>
          </a:xfrm>
          <a:prstGeom prst="rect">
            <a:avLst/>
          </a:prstGeom>
        </p:spPr>
      </p:pic>
      <p:pic>
        <p:nvPicPr>
          <p:cNvPr id="30" name="그래픽 29" descr="사용자 단색으로 채워진">
            <a:extLst>
              <a:ext uri="{FF2B5EF4-FFF2-40B4-BE49-F238E27FC236}">
                <a16:creationId xmlns:a16="http://schemas.microsoft.com/office/drawing/2014/main" id="{9D85549E-97EA-50E5-7935-B0EFDE73B8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47929" y="3899947"/>
            <a:ext cx="914400" cy="914400"/>
          </a:xfrm>
          <a:prstGeom prst="rect">
            <a:avLst/>
          </a:prstGeom>
        </p:spPr>
      </p:pic>
      <p:pic>
        <p:nvPicPr>
          <p:cNvPr id="31" name="그래픽 30" descr="사용자 단색으로 채워진">
            <a:extLst>
              <a:ext uri="{FF2B5EF4-FFF2-40B4-BE49-F238E27FC236}">
                <a16:creationId xmlns:a16="http://schemas.microsoft.com/office/drawing/2014/main" id="{9B5CA34C-8C79-5A43-B966-266A495CF1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8358" y="3899947"/>
            <a:ext cx="914400" cy="914400"/>
          </a:xfrm>
          <a:prstGeom prst="rect">
            <a:avLst/>
          </a:prstGeom>
        </p:spPr>
      </p:pic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0ED700AB-DECA-3C08-85F0-D42272DB47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78118" y="3899947"/>
            <a:ext cx="914400" cy="914400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C32428D1-E09C-172D-1279-7F4F81C7D1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7878" y="389994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B937AB-5BBE-D919-7A91-186F661108E3}"/>
              </a:ext>
            </a:extLst>
          </p:cNvPr>
          <p:cNvSpPr txBox="1"/>
          <p:nvPr/>
        </p:nvSpPr>
        <p:spPr>
          <a:xfrm>
            <a:off x="8438777" y="4562148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70.1%</a:t>
            </a:r>
            <a:endParaRPr lang="ko-KR" altLang="en-US" sz="2800" b="1" dirty="0">
              <a:solidFill>
                <a:srgbClr val="1F4E79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0350AA-7995-8EB0-6450-AF95E7F9372A}"/>
              </a:ext>
            </a:extLst>
          </p:cNvPr>
          <p:cNvSpPr txBox="1"/>
          <p:nvPr/>
        </p:nvSpPr>
        <p:spPr>
          <a:xfrm>
            <a:off x="7890904" y="5649552"/>
            <a:ext cx="2212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 MBC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기획취재팀 설문조사</a:t>
            </a:r>
          </a:p>
        </p:txBody>
      </p:sp>
    </p:spTree>
    <p:extLst>
      <p:ext uri="{BB962C8B-B14F-4D97-AF65-F5344CB8AC3E}">
        <p14:creationId xmlns:p14="http://schemas.microsoft.com/office/powerpoint/2010/main" val="414328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2412377" cy="800103"/>
            <a:chOff x="2230730" y="767904"/>
            <a:chExt cx="2412377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2326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주제 선정 배경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292784" y="1198675"/>
              <a:ext cx="23503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02. </a:t>
              </a:r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전세사기 대응 실태</a:t>
              </a:r>
            </a:p>
          </p:txBody>
        </p:sp>
      </p:grpSp>
      <p:sp>
        <p:nvSpPr>
          <p:cNvPr id="29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F8CB103F-A70A-655C-8C21-0BF0C50F6216}"/>
              </a:ext>
            </a:extLst>
          </p:cNvPr>
          <p:cNvSpPr/>
          <p:nvPr/>
        </p:nvSpPr>
        <p:spPr>
          <a:xfrm>
            <a:off x="8115466" y="3471231"/>
            <a:ext cx="3787602" cy="3058279"/>
          </a:xfrm>
          <a:prstGeom prst="snipRoundRect">
            <a:avLst>
              <a:gd name="adj1" fmla="val 4620"/>
              <a:gd name="adj2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171B1B-6D92-B1F9-D49B-9B91C11F8B0F}"/>
              </a:ext>
            </a:extLst>
          </p:cNvPr>
          <p:cNvGrpSpPr/>
          <p:nvPr/>
        </p:nvGrpSpPr>
        <p:grpSpPr>
          <a:xfrm>
            <a:off x="8106410" y="3499975"/>
            <a:ext cx="3739409" cy="3029536"/>
            <a:chOff x="312123" y="3533214"/>
            <a:chExt cx="3739409" cy="30295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035251-3592-B1E0-A04D-9197B890D58F}"/>
                </a:ext>
              </a:extLst>
            </p:cNvPr>
            <p:cNvSpPr txBox="1"/>
            <p:nvPr/>
          </p:nvSpPr>
          <p:spPr>
            <a:xfrm>
              <a:off x="312123" y="3533214"/>
              <a:ext cx="31246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임차인 울리는 ‘전세사기피해자법’ </a:t>
              </a:r>
              <a:endPara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사각지대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831638-291A-4D28-BD0D-20941C2CA477}"/>
                </a:ext>
              </a:extLst>
            </p:cNvPr>
            <p:cNvSpPr txBox="1"/>
            <p:nvPr/>
          </p:nvSpPr>
          <p:spPr>
            <a:xfrm>
              <a:off x="2097637" y="4160648"/>
              <a:ext cx="19538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주간조선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2023.08.09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103378-6222-F541-B291-F05E5B1C70B6}"/>
                </a:ext>
              </a:extLst>
            </p:cNvPr>
            <p:cNvSpPr txBox="1"/>
            <p:nvPr/>
          </p:nvSpPr>
          <p:spPr>
            <a:xfrm>
              <a:off x="363094" y="4623758"/>
              <a:ext cx="351800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i="0" dirty="0">
                  <a:solidFill>
                    <a:srgbClr val="222222"/>
                  </a:solidFill>
                  <a:effectLst/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피해자 </a:t>
              </a:r>
              <a:r>
                <a:rPr lang="en-US" altLang="ko-KR" sz="1200" b="0" i="0" dirty="0">
                  <a:solidFill>
                    <a:srgbClr val="222222"/>
                  </a:solidFill>
                  <a:effectLst/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5000</a:t>
              </a:r>
              <a:r>
                <a:rPr lang="ko-KR" altLang="en-US" sz="1200" b="0" i="0" dirty="0">
                  <a:solidFill>
                    <a:srgbClr val="222222"/>
                  </a:solidFill>
                  <a:effectLst/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</a:t>
              </a:r>
              <a:r>
                <a:rPr lang="en-US" altLang="ko-KR" sz="1200" b="0" i="0" dirty="0">
                  <a:solidFill>
                    <a:srgbClr val="222222"/>
                  </a:solidFill>
                  <a:effectLst/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 </a:t>
              </a:r>
              <a:r>
                <a:rPr lang="ko-KR" altLang="en-US" sz="1200" b="0" i="0" dirty="0">
                  <a:solidFill>
                    <a:srgbClr val="222222"/>
                  </a:solidFill>
                  <a:effectLst/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법 적용은 </a:t>
              </a:r>
              <a:r>
                <a:rPr lang="en-US" altLang="ko-KR" sz="1200" b="0" i="0" dirty="0">
                  <a:solidFill>
                    <a:srgbClr val="222222"/>
                  </a:solidFill>
                  <a:effectLst/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1900</a:t>
              </a:r>
              <a:r>
                <a:rPr lang="ko-KR" altLang="en-US" sz="1200" b="0" i="0" dirty="0">
                  <a:solidFill>
                    <a:srgbClr val="222222"/>
                  </a:solidFill>
                  <a:effectLst/>
                  <a:highlight>
                    <a:srgbClr val="FFFF0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건 불과</a:t>
              </a:r>
              <a:b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b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r>
                <a:rPr lang="ko-KR" altLang="en-US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입주 전 사기</a:t>
              </a:r>
              <a:r>
                <a:rPr lang="en-US" altLang="ko-KR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보증금 </a:t>
              </a:r>
              <a:r>
                <a:rPr lang="en-US" altLang="ko-KR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억원 이상의 피해자</a:t>
              </a:r>
              <a:r>
                <a:rPr lang="en-US" altLang="ko-KR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밝혀진 </a:t>
              </a:r>
              <a:br>
                <a:rPr lang="en-US" altLang="ko-KR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피해자 수가 적어 수사개시 여부가 불분명한 피해자 등 많은 피해자가 특별법 사각지대에 방치돼 있다”</a:t>
              </a:r>
              <a:endParaRPr lang="en-US" altLang="ko-KR" sz="12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“전세사기 문제는 개인이 해결할 수 없는 사회적 재난” </a:t>
              </a:r>
              <a:endParaRPr lang="en-US" altLang="ko-KR" sz="12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r>
                <a:rPr lang="ko-KR" altLang="en-US" sz="1200" b="0" i="0" dirty="0">
                  <a:solidFill>
                    <a:srgbClr val="222222"/>
                  </a:solidFill>
                  <a:effectLst/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정책적으로 허술한 제도상의 문제 </a:t>
              </a:r>
              <a:r>
                <a:rPr lang="ko-KR" altLang="en-US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때문에 발생한 </a:t>
              </a:r>
              <a:br>
                <a:rPr lang="en-US" altLang="ko-KR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200" b="0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문제를 개인이 책임지고 있다”</a:t>
              </a:r>
              <a:endPara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사각형: 위쪽 모서리의 한쪽은 둥글고 다른 한쪽은 잘림 26">
            <a:extLst>
              <a:ext uri="{FF2B5EF4-FFF2-40B4-BE49-F238E27FC236}">
                <a16:creationId xmlns:a16="http://schemas.microsoft.com/office/drawing/2014/main" id="{349BE907-0851-913F-C3C3-A7E29C132794}"/>
              </a:ext>
            </a:extLst>
          </p:cNvPr>
          <p:cNvSpPr/>
          <p:nvPr/>
        </p:nvSpPr>
        <p:spPr>
          <a:xfrm>
            <a:off x="234210" y="3427429"/>
            <a:ext cx="3706070" cy="3102082"/>
          </a:xfrm>
          <a:prstGeom prst="snipRoundRect">
            <a:avLst>
              <a:gd name="adj1" fmla="val 4620"/>
              <a:gd name="adj2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ED6A73-C11D-8347-136D-FAD39CB1245C}"/>
              </a:ext>
            </a:extLst>
          </p:cNvPr>
          <p:cNvGrpSpPr/>
          <p:nvPr/>
        </p:nvGrpSpPr>
        <p:grpSpPr>
          <a:xfrm>
            <a:off x="244481" y="3499975"/>
            <a:ext cx="3739409" cy="2934126"/>
            <a:chOff x="312123" y="3533214"/>
            <a:chExt cx="3739409" cy="29341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940DB0-DC21-37E8-FF91-72700DDBE39A}"/>
                </a:ext>
              </a:extLst>
            </p:cNvPr>
            <p:cNvSpPr txBox="1"/>
            <p:nvPr/>
          </p:nvSpPr>
          <p:spPr>
            <a:xfrm>
              <a:off x="312123" y="3533214"/>
              <a:ext cx="31246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277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억 가로챈 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'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전세 사기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'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일당 구속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‥</a:t>
              </a:r>
              <a:b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"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보증보험도 무용지물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"</a:t>
              </a:r>
              <a:endPara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62E13A-74D1-DEB6-C7C2-D480CEA5BD8B}"/>
                </a:ext>
              </a:extLst>
            </p:cNvPr>
            <p:cNvSpPr txBox="1"/>
            <p:nvPr/>
          </p:nvSpPr>
          <p:spPr>
            <a:xfrm>
              <a:off x="2097637" y="4160648"/>
              <a:ext cx="19538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MBC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뉴스데스크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2023.03.21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4265B4-6700-B676-3BA7-1B057D9745CC}"/>
                </a:ext>
              </a:extLst>
            </p:cNvPr>
            <p:cNvSpPr txBox="1"/>
            <p:nvPr/>
          </p:nvSpPr>
          <p:spPr>
            <a:xfrm>
              <a:off x="363094" y="4623758"/>
              <a:ext cx="3518005" cy="1843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r>
                <a:rPr lang="ko-KR" altLang="en-US" sz="120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임대 계약을 한 뒤에 바뀐 집주인이 잠적하면 전세 보증 </a:t>
              </a:r>
              <a:r>
                <a:rPr lang="ko-KR" altLang="en-US" sz="1200" i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보험에 가입을 해도 속수 무책으로 당할 수 밖에 없는 상황</a:t>
              </a:r>
              <a:r>
                <a:rPr lang="en-US" altLang="ko-KR" sz="120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.”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오피스텔을 사고 판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집주인들간의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매매계약서나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br>
                <a:rPr lang="en-US" altLang="ko-KR" sz="12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 집주인의 주민번호가 있어야 보험금을 내 줄 수 </a:t>
              </a:r>
              <a:br>
                <a:rPr lang="en-US" altLang="ko-KR" sz="12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있다는 겁니다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.”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A5BA9DC-102D-4F73-9353-ED8BD2B67E7F}"/>
              </a:ext>
            </a:extLst>
          </p:cNvPr>
          <p:cNvSpPr txBox="1"/>
          <p:nvPr/>
        </p:nvSpPr>
        <p:spPr>
          <a:xfrm>
            <a:off x="3995803" y="1321805"/>
            <a:ext cx="6012721" cy="150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전세금반환보증보험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가입했더라도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보험금을 받을 수 없는 상황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오히려 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보증보험을 악용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전세사기 사례 증가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피해자들을 보호할 수 있는 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정부 정책의 부재</a:t>
            </a:r>
            <a:endParaRPr lang="en-US" altLang="ko-KR" sz="15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전세계약 이전에 위험을 차단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것이 중요</a:t>
            </a:r>
            <a:endParaRPr lang="en-US" altLang="ko-KR" dirty="0"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위쪽 모서리의 한쪽은 둥글고 다른 한쪽은 잘림 27">
            <a:extLst>
              <a:ext uri="{FF2B5EF4-FFF2-40B4-BE49-F238E27FC236}">
                <a16:creationId xmlns:a16="http://schemas.microsoft.com/office/drawing/2014/main" id="{C2E5F91B-897F-0D28-20FC-07C4FD6DAA9C}"/>
              </a:ext>
            </a:extLst>
          </p:cNvPr>
          <p:cNvSpPr/>
          <p:nvPr/>
        </p:nvSpPr>
        <p:spPr>
          <a:xfrm>
            <a:off x="4174838" y="3458530"/>
            <a:ext cx="3706070" cy="3070980"/>
          </a:xfrm>
          <a:prstGeom prst="snipRoundRect">
            <a:avLst>
              <a:gd name="adj1" fmla="val 4620"/>
              <a:gd name="adj2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55E4B1-A30B-4459-49F8-F251B63C238B}"/>
              </a:ext>
            </a:extLst>
          </p:cNvPr>
          <p:cNvGrpSpPr/>
          <p:nvPr/>
        </p:nvGrpSpPr>
        <p:grpSpPr>
          <a:xfrm>
            <a:off x="4187483" y="3499975"/>
            <a:ext cx="3739409" cy="2721311"/>
            <a:chOff x="312123" y="3533214"/>
            <a:chExt cx="3739409" cy="272131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30EE55-73EE-47B4-D878-49657E28323C}"/>
                </a:ext>
              </a:extLst>
            </p:cNvPr>
            <p:cNvSpPr txBox="1"/>
            <p:nvPr/>
          </p:nvSpPr>
          <p:spPr>
            <a:xfrm>
              <a:off x="312123" y="3533214"/>
              <a:ext cx="31246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빚에 빚 더하기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…</a:t>
              </a:r>
              <a:b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전세 사기 책임 피해자에 떠넘겨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CA9A6D-C59A-91D1-2C95-27CED90B96B3}"/>
                </a:ext>
              </a:extLst>
            </p:cNvPr>
            <p:cNvSpPr txBox="1"/>
            <p:nvPr/>
          </p:nvSpPr>
          <p:spPr>
            <a:xfrm>
              <a:off x="2097637" y="4160648"/>
              <a:ext cx="19538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KBS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뉴스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2023.05.22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FA3CA9-E507-7964-6CC8-2F5558EC4E4A}"/>
                </a:ext>
              </a:extLst>
            </p:cNvPr>
            <p:cNvSpPr txBox="1"/>
            <p:nvPr/>
          </p:nvSpPr>
          <p:spPr>
            <a:xfrm>
              <a:off x="363094" y="4623758"/>
              <a:ext cx="3518005" cy="163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전세 피해 지원센터를 찾은 강 모 씨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신청 넉 달 만에 피해자로 인정받았습니다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그러나 보증금 일부라도 돌려받기는 어렵게 됐습니다</a:t>
              </a:r>
              <a:r>
                <a:rPr lang="en-US" altLang="ko-KR" sz="1200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lnSpc>
                  <a:spcPct val="120000"/>
                </a:lnSpc>
              </a:pPr>
              <a:endParaRPr lang="en-US" altLang="ko-KR" sz="12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보증보험이 전세 사기에 악용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되는 것을 막지 못한 정부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이들 조직에 쉽게 담보 대출을 내준 금융권에는 </a:t>
              </a:r>
              <a:b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왜 책임을 묻지 않냐는 성토도 이어집니다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94A2DD8-DFD3-E0F4-9C83-A8D81340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24" y="1321805"/>
            <a:ext cx="1506631" cy="150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9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30" grpId="0"/>
      <p:bldP spid="29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2503041" cy="800103"/>
            <a:chOff x="2230730" y="767904"/>
            <a:chExt cx="2503041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2326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주제 선정 배경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270060" y="1198675"/>
              <a:ext cx="24637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03. </a:t>
              </a:r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전세사기 피해 현황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3F7CAB8-276F-BA43-4002-AF67C20372B6}"/>
              </a:ext>
            </a:extLst>
          </p:cNvPr>
          <p:cNvSpPr txBox="1"/>
          <p:nvPr/>
        </p:nvSpPr>
        <p:spPr>
          <a:xfrm>
            <a:off x="2844540" y="1013170"/>
            <a:ext cx="6904987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시민들의 재산과 국가 재정에 막대한 손실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가져오는 </a:t>
            </a:r>
            <a:b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전세사기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유형 분석 및 예방 방안 제시의 필요성 </a:t>
            </a:r>
          </a:p>
        </p:txBody>
      </p:sp>
      <p:pic>
        <p:nvPicPr>
          <p:cNvPr id="8" name="Picture 2" descr="[그래픽] 전세 보증금 사고 금액 추이">
            <a:extLst>
              <a:ext uri="{FF2B5EF4-FFF2-40B4-BE49-F238E27FC236}">
                <a16:creationId xmlns:a16="http://schemas.microsoft.com/office/drawing/2014/main" id="{B5F2D92D-B598-1210-D53A-9B3DEA666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2"/>
          <a:stretch/>
        </p:blipFill>
        <p:spPr bwMode="auto">
          <a:xfrm>
            <a:off x="743414" y="2983560"/>
            <a:ext cx="3748631" cy="3471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6528B8-7800-9890-471E-5CB66E59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739" y="2982555"/>
            <a:ext cx="2595464" cy="3472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7871F8-E43D-F68F-E69B-1B1EEAFE1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6006" y="2982555"/>
            <a:ext cx="2595637" cy="3472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EDCBB7-67E1-B178-6F85-D301E3E58BC2}"/>
              </a:ext>
            </a:extLst>
          </p:cNvPr>
          <p:cNvSpPr/>
          <p:nvPr/>
        </p:nvSpPr>
        <p:spPr>
          <a:xfrm>
            <a:off x="1294370" y="2471868"/>
            <a:ext cx="2646717" cy="318262"/>
          </a:xfrm>
          <a:prstGeom prst="rect">
            <a:avLst/>
          </a:prstGeom>
          <a:solidFill>
            <a:srgbClr val="1F4E7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ea typeface="-윤고딕330" panose="02030504000101010101"/>
              </a:rPr>
              <a:t>개인 피해액 </a:t>
            </a:r>
            <a:r>
              <a:rPr lang="en-US" altLang="ko-KR" sz="1200" dirty="0">
                <a:ea typeface="-윤고딕330" panose="02030504000101010101"/>
              </a:rPr>
              <a:t>2022</a:t>
            </a:r>
            <a:r>
              <a:rPr lang="ko-KR" altLang="en-US" sz="1200" dirty="0">
                <a:ea typeface="-윤고딕330" panose="02030504000101010101"/>
              </a:rPr>
              <a:t>년까지 증가추세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0AAE93-3F99-4FB7-1E81-A021C4E68BF0}"/>
              </a:ext>
            </a:extLst>
          </p:cNvPr>
          <p:cNvSpPr/>
          <p:nvPr/>
        </p:nvSpPr>
        <p:spPr>
          <a:xfrm>
            <a:off x="5086006" y="2450078"/>
            <a:ext cx="2588306" cy="323387"/>
          </a:xfrm>
          <a:prstGeom prst="rect">
            <a:avLst/>
          </a:prstGeom>
          <a:solidFill>
            <a:srgbClr val="1F4E7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a typeface="-윤고딕330" panose="02030504000101010101"/>
              </a:rPr>
              <a:t>2023</a:t>
            </a:r>
            <a:r>
              <a:rPr lang="ko-KR" altLang="en-US" sz="1200" dirty="0">
                <a:ea typeface="-윤고딕330" panose="02030504000101010101"/>
              </a:rPr>
              <a:t>년</a:t>
            </a:r>
            <a:r>
              <a:rPr lang="en-US" altLang="ko-KR" sz="1200" dirty="0">
                <a:ea typeface="-윤고딕330" panose="02030504000101010101"/>
              </a:rPr>
              <a:t>, </a:t>
            </a:r>
            <a:r>
              <a:rPr lang="ko-KR" altLang="en-US" sz="1200" dirty="0">
                <a:ea typeface="-윤고딕330" panose="02030504000101010101"/>
              </a:rPr>
              <a:t>최근까지도 큰 피해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AF77FC-B85E-EA44-2AEF-AEDA8BD112C7}"/>
              </a:ext>
            </a:extLst>
          </p:cNvPr>
          <p:cNvSpPr/>
          <p:nvPr/>
        </p:nvSpPr>
        <p:spPr>
          <a:xfrm>
            <a:off x="8615679" y="2450078"/>
            <a:ext cx="2542009" cy="318262"/>
          </a:xfrm>
          <a:prstGeom prst="rect">
            <a:avLst/>
          </a:prstGeom>
          <a:solidFill>
            <a:srgbClr val="1F4E7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ea typeface="-윤고딕330" panose="02030504000101010101"/>
              </a:rPr>
              <a:t>국가 차원에서도 큰 손해</a:t>
            </a:r>
          </a:p>
        </p:txBody>
      </p:sp>
    </p:spTree>
    <p:extLst>
      <p:ext uri="{BB962C8B-B14F-4D97-AF65-F5344CB8AC3E}">
        <p14:creationId xmlns:p14="http://schemas.microsoft.com/office/powerpoint/2010/main" val="47933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2743059" cy="800103"/>
            <a:chOff x="2230730" y="767904"/>
            <a:chExt cx="2743059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27430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주제 방향 및 목표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339338" y="1198675"/>
              <a:ext cx="10935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주제 설명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909A753-213B-05F5-5102-12C23058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8" y="2750200"/>
            <a:ext cx="4876800" cy="4016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791CB9-175B-C3C9-4360-E429BA9E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74" y="2750199"/>
            <a:ext cx="4876800" cy="4016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A9CEEF-4E63-75E8-4C33-096DCCF2334F}"/>
              </a:ext>
            </a:extLst>
          </p:cNvPr>
          <p:cNvSpPr txBox="1"/>
          <p:nvPr/>
        </p:nvSpPr>
        <p:spPr>
          <a:xfrm>
            <a:off x="1519434" y="1294014"/>
            <a:ext cx="88125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전세사기 이상탐지 모델 구축</a:t>
            </a:r>
            <a:endParaRPr lang="en-US" altLang="ko-KR" sz="32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E173E-0F4D-CB64-98EF-641C876798FD}"/>
              </a:ext>
            </a:extLst>
          </p:cNvPr>
          <p:cNvSpPr txBox="1"/>
          <p:nvPr/>
        </p:nvSpPr>
        <p:spPr>
          <a:xfrm>
            <a:off x="1693087" y="2439568"/>
            <a:ext cx="3487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관심 매물의 건물명 및 등기부등본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28B8E-81D3-075C-D01A-AD8E9383E080}"/>
              </a:ext>
            </a:extLst>
          </p:cNvPr>
          <p:cNvSpPr txBox="1"/>
          <p:nvPr/>
        </p:nvSpPr>
        <p:spPr>
          <a:xfrm>
            <a:off x="7094313" y="2439568"/>
            <a:ext cx="3816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전세사기 의심 확률 및 관련 유형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이유 제시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FB2766A-52E6-AE35-956D-6CF582393C46}"/>
              </a:ext>
            </a:extLst>
          </p:cNvPr>
          <p:cNvSpPr/>
          <p:nvPr/>
        </p:nvSpPr>
        <p:spPr>
          <a:xfrm>
            <a:off x="5682842" y="3951679"/>
            <a:ext cx="989229" cy="584774"/>
          </a:xfrm>
          <a:prstGeom prst="rightArrow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92227B2-AB4E-18DB-D397-C57E6011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640" y="3167336"/>
            <a:ext cx="4199525" cy="207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2CB521-A085-EF5D-30A9-DDD34283E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51" y="3201525"/>
            <a:ext cx="4235922" cy="20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8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D24F5B-890E-CA00-4C9D-32DB4513ECE4}"/>
              </a:ext>
            </a:extLst>
          </p:cNvPr>
          <p:cNvGrpSpPr/>
          <p:nvPr/>
        </p:nvGrpSpPr>
        <p:grpSpPr>
          <a:xfrm>
            <a:off x="367206" y="307352"/>
            <a:ext cx="2743059" cy="800103"/>
            <a:chOff x="2230730" y="767904"/>
            <a:chExt cx="2743059" cy="800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CC3D44-C2EA-3936-DEAC-4C5261662E1F}"/>
                </a:ext>
              </a:extLst>
            </p:cNvPr>
            <p:cNvSpPr/>
            <p:nvPr/>
          </p:nvSpPr>
          <p:spPr>
            <a:xfrm>
              <a:off x="2230730" y="767904"/>
              <a:ext cx="27430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방향 및 목표</a:t>
              </a:r>
              <a:endParaRPr lang="ko-KR" altLang="en-US" sz="2800" b="1" dirty="0">
                <a:solidFill>
                  <a:srgbClr val="1F4E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485005-DB49-380F-47C4-29ADF3A82973}"/>
                </a:ext>
              </a:extLst>
            </p:cNvPr>
            <p:cNvSpPr/>
            <p:nvPr/>
          </p:nvSpPr>
          <p:spPr>
            <a:xfrm>
              <a:off x="2327602" y="1198675"/>
              <a:ext cx="10935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선행 연구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47A131-3612-5831-A132-768C0D4A4271}"/>
              </a:ext>
            </a:extLst>
          </p:cNvPr>
          <p:cNvSpPr/>
          <p:nvPr/>
        </p:nvSpPr>
        <p:spPr>
          <a:xfrm>
            <a:off x="676989" y="1520500"/>
            <a:ext cx="4857751" cy="4978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A4E353-A2FE-77D8-FD1D-C07E439D89B5}"/>
              </a:ext>
            </a:extLst>
          </p:cNvPr>
          <p:cNvSpPr/>
          <p:nvPr/>
        </p:nvSpPr>
        <p:spPr>
          <a:xfrm>
            <a:off x="676989" y="1520500"/>
            <a:ext cx="4857751" cy="1583469"/>
          </a:xfrm>
          <a:prstGeom prst="rect">
            <a:avLst/>
          </a:prstGeom>
          <a:solidFill>
            <a:srgbClr val="F3ECE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34C34-A870-1B4F-D0DC-3CAA4B96DED0}"/>
              </a:ext>
            </a:extLst>
          </p:cNvPr>
          <p:cNvSpPr/>
          <p:nvPr/>
        </p:nvSpPr>
        <p:spPr>
          <a:xfrm>
            <a:off x="676989" y="1510296"/>
            <a:ext cx="4857751" cy="446892"/>
          </a:xfrm>
          <a:prstGeom prst="rect">
            <a:avLst/>
          </a:prstGeom>
          <a:solidFill>
            <a:srgbClr val="1F4E79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 연구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53BF51-2492-E8A1-2F3B-40BA18F8F9F1}"/>
              </a:ext>
            </a:extLst>
          </p:cNvPr>
          <p:cNvSpPr/>
          <p:nvPr/>
        </p:nvSpPr>
        <p:spPr>
          <a:xfrm>
            <a:off x="1057990" y="3812716"/>
            <a:ext cx="4152900" cy="20478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91449D-709D-A5FB-5E11-D76620E74F38}"/>
              </a:ext>
            </a:extLst>
          </p:cNvPr>
          <p:cNvSpPr/>
          <p:nvPr/>
        </p:nvSpPr>
        <p:spPr>
          <a:xfrm>
            <a:off x="2723626" y="3678841"/>
            <a:ext cx="821629" cy="2569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단위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F792A3-6CF7-3BCE-DD84-ADA80ED4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97" y="4084817"/>
            <a:ext cx="990686" cy="9525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F7E850-1FA8-1093-3C8A-0E7D6B8F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60" y="4084817"/>
            <a:ext cx="967824" cy="9906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365B28-3ED2-491D-7D48-AC01C11F3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85" y="4084817"/>
            <a:ext cx="1005927" cy="9906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101CEE-4F78-00F5-9D13-F15F90888132}"/>
              </a:ext>
            </a:extLst>
          </p:cNvPr>
          <p:cNvSpPr txBox="1"/>
          <p:nvPr/>
        </p:nvSpPr>
        <p:spPr>
          <a:xfrm>
            <a:off x="1573114" y="5153036"/>
            <a:ext cx="871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16913B-E736-CCA3-7273-D83D1C16D346}"/>
              </a:ext>
            </a:extLst>
          </p:cNvPr>
          <p:cNvSpPr txBox="1"/>
          <p:nvPr/>
        </p:nvSpPr>
        <p:spPr>
          <a:xfrm>
            <a:off x="2856204" y="5156141"/>
            <a:ext cx="99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1E4464-31EC-03C2-30FA-80D2ECDDE72D}"/>
              </a:ext>
            </a:extLst>
          </p:cNvPr>
          <p:cNvSpPr txBox="1"/>
          <p:nvPr/>
        </p:nvSpPr>
        <p:spPr>
          <a:xfrm>
            <a:off x="4184264" y="5149582"/>
            <a:ext cx="99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양천구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61FEFA-5074-448C-B0BC-470D37B7271A}"/>
              </a:ext>
            </a:extLst>
          </p:cNvPr>
          <p:cNvSpPr txBox="1"/>
          <p:nvPr/>
        </p:nvSpPr>
        <p:spPr>
          <a:xfrm>
            <a:off x="986025" y="2048303"/>
            <a:ext cx="42047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지역구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단위의 위험지역 선정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가지 사기 유형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대해서만 위험도 도출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975916-FEB7-C00A-12FE-5BB26635D72F}"/>
              </a:ext>
            </a:extLst>
          </p:cNvPr>
          <p:cNvSpPr/>
          <p:nvPr/>
        </p:nvSpPr>
        <p:spPr>
          <a:xfrm>
            <a:off x="6593876" y="1520500"/>
            <a:ext cx="4857751" cy="4978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0A7797-7AA8-86FD-F505-933B5866D8D3}"/>
              </a:ext>
            </a:extLst>
          </p:cNvPr>
          <p:cNvSpPr/>
          <p:nvPr/>
        </p:nvSpPr>
        <p:spPr>
          <a:xfrm>
            <a:off x="6593876" y="1520500"/>
            <a:ext cx="4857751" cy="1583469"/>
          </a:xfrm>
          <a:prstGeom prst="rect">
            <a:avLst/>
          </a:prstGeom>
          <a:solidFill>
            <a:srgbClr val="F3ECE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420A3C-FFCC-F291-E99D-7D5F1D91C2C8}"/>
              </a:ext>
            </a:extLst>
          </p:cNvPr>
          <p:cNvSpPr/>
          <p:nvPr/>
        </p:nvSpPr>
        <p:spPr>
          <a:xfrm>
            <a:off x="6593876" y="1510296"/>
            <a:ext cx="4857751" cy="446892"/>
          </a:xfrm>
          <a:prstGeom prst="rect">
            <a:avLst/>
          </a:prstGeom>
          <a:solidFill>
            <a:srgbClr val="1F4E79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방향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5F158C-93BF-07AF-18CC-60FDB60B7E68}"/>
              </a:ext>
            </a:extLst>
          </p:cNvPr>
          <p:cNvSpPr/>
          <p:nvPr/>
        </p:nvSpPr>
        <p:spPr>
          <a:xfrm>
            <a:off x="6974877" y="3812716"/>
            <a:ext cx="4152900" cy="20478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88729B-96EB-2775-20B1-DD05A9DD7233}"/>
              </a:ext>
            </a:extLst>
          </p:cNvPr>
          <p:cNvSpPr/>
          <p:nvPr/>
        </p:nvSpPr>
        <p:spPr>
          <a:xfrm>
            <a:off x="8640513" y="3678841"/>
            <a:ext cx="821629" cy="2569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개별 단위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94A379-53C7-A3D2-47F0-B6E661994053}"/>
              </a:ext>
            </a:extLst>
          </p:cNvPr>
          <p:cNvSpPr txBox="1"/>
          <p:nvPr/>
        </p:nvSpPr>
        <p:spPr>
          <a:xfrm>
            <a:off x="6731902" y="2048303"/>
            <a:ext cx="460775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개별 부동산 매물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대상으로 세분화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사기 유형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위험도 도출 가능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78CB351-E3C0-BE62-D7EF-31436FF2C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591" y="4081706"/>
            <a:ext cx="3759430" cy="1533847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266D168-D453-DFBC-7B8D-89C74EBAEF9B}"/>
              </a:ext>
            </a:extLst>
          </p:cNvPr>
          <p:cNvSpPr/>
          <p:nvPr/>
        </p:nvSpPr>
        <p:spPr>
          <a:xfrm>
            <a:off x="5061353" y="4346815"/>
            <a:ext cx="2147233" cy="798134"/>
          </a:xfrm>
          <a:prstGeom prst="rightArrow">
            <a:avLst>
              <a:gd name="adj1" fmla="val 56381"/>
              <a:gd name="adj2" fmla="val 60828"/>
            </a:avLst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47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8998-1372-4D72-4DF1-4386ADCA0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1F4E79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444" y="161713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509636" y="342742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</a:rPr>
              <a:t>KEYWORD</a:t>
            </a:r>
            <a:endParaRPr lang="ko-KR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86704FE-37DB-8CCB-6E10-B371CA9DA896}"/>
              </a:ext>
            </a:extLst>
          </p:cNvPr>
          <p:cNvSpPr/>
          <p:nvPr/>
        </p:nvSpPr>
        <p:spPr>
          <a:xfrm>
            <a:off x="452266" y="1283216"/>
            <a:ext cx="5526127" cy="5209460"/>
          </a:xfrm>
          <a:prstGeom prst="roundRect">
            <a:avLst/>
          </a:prstGeom>
          <a:noFill/>
          <a:ln w="9525" cap="flat" cmpd="sng" algn="ctr">
            <a:solidFill>
              <a:srgbClr val="25929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38F150-6D4E-7309-D492-1EEA8BDA9790}"/>
              </a:ext>
            </a:extLst>
          </p:cNvPr>
          <p:cNvGrpSpPr/>
          <p:nvPr/>
        </p:nvGrpSpPr>
        <p:grpSpPr>
          <a:xfrm>
            <a:off x="653895" y="1514847"/>
            <a:ext cx="5868163" cy="5083763"/>
            <a:chOff x="6556529" y="1304870"/>
            <a:chExt cx="5531146" cy="508376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94EC2-05A8-E619-528B-F67FF1A5625B}"/>
                </a:ext>
              </a:extLst>
            </p:cNvPr>
            <p:cNvSpPr txBox="1"/>
            <p:nvPr/>
          </p:nvSpPr>
          <p:spPr>
            <a:xfrm>
              <a:off x="6616090" y="1900738"/>
              <a:ext cx="5471585" cy="448789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457200" indent="-457200">
                <a:lnSpc>
                  <a:spcPct val="200000"/>
                </a:lnSpc>
                <a:buClr>
                  <a:srgbClr val="1B6B6F"/>
                </a:buClr>
                <a:buFont typeface="Wingdings" panose="05000000000000000000" pitchFamily="2" charset="2"/>
                <a:buChar char="l"/>
              </a:pPr>
              <a:r>
                <a:rPr lang="ko-KR" altLang="en-US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무자본</a:t>
              </a:r>
              <a:r>
                <a:rPr lang="ko-KR" altLang="en-US" b="1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+mn-lt"/>
                </a:rPr>
                <a:t>·갭투자</a:t>
              </a:r>
              <a:endPara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457200" indent="-457200">
                <a:lnSpc>
                  <a:spcPct val="200000"/>
                </a:lnSpc>
                <a:buClr>
                  <a:srgbClr val="1B6B6F"/>
                </a:buClr>
                <a:buFont typeface="Wingdings" panose="05000000000000000000" pitchFamily="2" charset="2"/>
                <a:buChar char="l"/>
              </a:pP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깡통전세 등 고의적 보증금 </a:t>
              </a:r>
              <a:r>
                <a:rPr lang="ko-KR" altLang="en-US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미반환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457200" indent="-457200">
                <a:lnSpc>
                  <a:spcPct val="200000"/>
                </a:lnSpc>
                <a:buClr>
                  <a:srgbClr val="1B6B6F"/>
                </a:buClr>
                <a:buFont typeface="Wingdings" panose="05000000000000000000" pitchFamily="2" charset="2"/>
                <a:buChar char="l"/>
              </a:pP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부동산 권리관계 허위고지</a:t>
              </a:r>
            </a:p>
            <a:p>
              <a:pPr marL="457200" indent="-457200">
                <a:lnSpc>
                  <a:spcPct val="200000"/>
                </a:lnSpc>
                <a:buClr>
                  <a:srgbClr val="1B6B6F"/>
                </a:buClr>
                <a:buFont typeface="Wingdings" panose="05000000000000000000" pitchFamily="2" charset="2"/>
                <a:buChar char="l"/>
              </a:pP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실소유자 행세 등 </a:t>
              </a:r>
              <a:r>
                <a:rPr lang="ko-KR" altLang="en-US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무권한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계약</a:t>
              </a:r>
            </a:p>
            <a:p>
              <a:pPr marL="457200" indent="-457200">
                <a:lnSpc>
                  <a:spcPct val="200000"/>
                </a:lnSpc>
                <a:buClr>
                  <a:srgbClr val="1B6B6F"/>
                </a:buClr>
                <a:buFont typeface="Wingdings" panose="05000000000000000000" pitchFamily="2" charset="2"/>
                <a:buChar char="l"/>
              </a:pP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위임범위 초과 계약 </a:t>
              </a:r>
            </a:p>
            <a:p>
              <a:pPr marL="457200" indent="-457200">
                <a:lnSpc>
                  <a:spcPct val="200000"/>
                </a:lnSpc>
                <a:buClr>
                  <a:srgbClr val="1B6B6F"/>
                </a:buClr>
                <a:buFont typeface="Wingdings" panose="05000000000000000000" pitchFamily="2" charset="2"/>
                <a:buChar char="l"/>
              </a:pPr>
              <a:r>
                <a:rPr lang="ko-KR" altLang="en-US" b="1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+mn-lt"/>
                </a:rPr>
                <a:t>허위보증‧보험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457200" indent="-457200">
                <a:lnSpc>
                  <a:spcPct val="200000"/>
                </a:lnSpc>
                <a:buClr>
                  <a:srgbClr val="1B6B6F"/>
                </a:buClr>
                <a:buFont typeface="Wingdings" panose="05000000000000000000" pitchFamily="2" charset="2"/>
                <a:buChar char="l"/>
              </a:pP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+mn-lt"/>
                </a:rPr>
                <a:t>불법 </a:t>
              </a:r>
              <a:r>
                <a:rPr lang="ko-KR" altLang="en-US" b="1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+mn-lt"/>
                </a:rPr>
                <a:t>중개‧매개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+mn-lt"/>
                </a:rPr>
                <a:t>(공인중개사법위반)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ko-KR" altLang="en-US" sz="2000" b="1" dirty="0">
                <a:latin typeface="Malgun Gothic"/>
                <a:ea typeface="Malgun Gothic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4BC883-888B-EC52-D457-D2418CD3777E}"/>
                </a:ext>
              </a:extLst>
            </p:cNvPr>
            <p:cNvSpPr txBox="1"/>
            <p:nvPr/>
          </p:nvSpPr>
          <p:spPr>
            <a:xfrm>
              <a:off x="6556529" y="1304870"/>
              <a:ext cx="47356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1B6B6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r>
                <a:rPr lang="ko-KR" altLang="en-US" sz="2800" dirty="0">
                  <a:solidFill>
                    <a:srgbClr val="1B6B6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경찰청의 전세사기 유형 분류</a:t>
              </a:r>
              <a:r>
                <a:rPr lang="en-US" altLang="ko-KR" sz="2800" dirty="0">
                  <a:solidFill>
                    <a:srgbClr val="1B6B6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F41AC6-8701-CDC0-F167-773C9ADD881A}"/>
                </a:ext>
              </a:extLst>
            </p:cNvPr>
            <p:cNvSpPr txBox="1"/>
            <p:nvPr/>
          </p:nvSpPr>
          <p:spPr>
            <a:xfrm>
              <a:off x="8221875" y="5938474"/>
              <a:ext cx="309373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2022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경찰청, 「전세사기 전국 특별단속」 실시, 보도자료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815BE02-80DF-F053-D3B7-422893F9A6DE}"/>
              </a:ext>
            </a:extLst>
          </p:cNvPr>
          <p:cNvSpPr txBox="1"/>
          <p:nvPr/>
        </p:nvSpPr>
        <p:spPr>
          <a:xfrm>
            <a:off x="6418883" y="2110714"/>
            <a:ext cx="5804974" cy="3895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1F4E79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중개보조원 수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전세가율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시공일자</a:t>
            </a:r>
          </a:p>
          <a:p>
            <a:pPr marL="457200" indent="-457200">
              <a:lnSpc>
                <a:spcPct val="200000"/>
              </a:lnSpc>
              <a:buClr>
                <a:srgbClr val="1F4E79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전세가율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시공일자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근저당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Clr>
                <a:srgbClr val="1F4E79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압류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가압류 등 등기부 정보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근저당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중개소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Clr>
                <a:srgbClr val="1F4E79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등기부의 신탁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소유권 이전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공동소유자 정보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Clr>
                <a:srgbClr val="1F4E79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등기부등본의 신탁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담당 공인중개사무소 정보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Clr>
                <a:srgbClr val="1F4E79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전세가율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등기부 정보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전세목적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가처분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가압류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Clr>
                <a:srgbClr val="1F4E79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담당 공인중개사무소 정보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중개보조원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공인중개사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F0D16-2FE3-536C-E90E-B0BE430D9FD5}"/>
              </a:ext>
            </a:extLst>
          </p:cNvPr>
          <p:cNvSpPr txBox="1"/>
          <p:nvPr/>
        </p:nvSpPr>
        <p:spPr>
          <a:xfrm>
            <a:off x="6469398" y="1514847"/>
            <a:ext cx="5024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28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확인할 수 있는 변수</a:t>
            </a:r>
            <a:r>
              <a:rPr lang="en-US" altLang="ko-KR" sz="28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715467B-E996-AE35-3BE3-96AA3ED19180}"/>
              </a:ext>
            </a:extLst>
          </p:cNvPr>
          <p:cNvSpPr/>
          <p:nvPr/>
        </p:nvSpPr>
        <p:spPr>
          <a:xfrm>
            <a:off x="6267767" y="1283216"/>
            <a:ext cx="5526127" cy="5209460"/>
          </a:xfrm>
          <a:prstGeom prst="roundRect">
            <a:avLst/>
          </a:prstGeom>
          <a:noFill/>
          <a:ln w="9525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E6C2FF97-045E-E776-C6C8-3DE605E0BA4E}"/>
              </a:ext>
            </a:extLst>
          </p:cNvPr>
          <p:cNvSpPr/>
          <p:nvPr/>
        </p:nvSpPr>
        <p:spPr>
          <a:xfrm>
            <a:off x="5475134" y="2390161"/>
            <a:ext cx="959893" cy="167780"/>
          </a:xfrm>
          <a:prstGeom prst="rightArrow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314299DC-9669-F676-0AC0-41D0F2CFE80F}"/>
              </a:ext>
            </a:extLst>
          </p:cNvPr>
          <p:cNvSpPr/>
          <p:nvPr/>
        </p:nvSpPr>
        <p:spPr>
          <a:xfrm>
            <a:off x="5473229" y="2950311"/>
            <a:ext cx="959893" cy="167780"/>
          </a:xfrm>
          <a:prstGeom prst="rightArrow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3987514-5FDC-34F7-4EE2-D12F17771A53}"/>
              </a:ext>
            </a:extLst>
          </p:cNvPr>
          <p:cNvSpPr/>
          <p:nvPr/>
        </p:nvSpPr>
        <p:spPr>
          <a:xfrm>
            <a:off x="5475134" y="3487283"/>
            <a:ext cx="959893" cy="167780"/>
          </a:xfrm>
          <a:prstGeom prst="rightArrow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D933CBC-5456-5BEC-D8BC-7557C74767D2}"/>
              </a:ext>
            </a:extLst>
          </p:cNvPr>
          <p:cNvSpPr/>
          <p:nvPr/>
        </p:nvSpPr>
        <p:spPr>
          <a:xfrm>
            <a:off x="5475134" y="4047432"/>
            <a:ext cx="959893" cy="167780"/>
          </a:xfrm>
          <a:prstGeom prst="rightArrow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F56B9097-30A7-ADF7-40F8-3E670406A37B}"/>
              </a:ext>
            </a:extLst>
          </p:cNvPr>
          <p:cNvSpPr/>
          <p:nvPr/>
        </p:nvSpPr>
        <p:spPr>
          <a:xfrm>
            <a:off x="5473229" y="4594130"/>
            <a:ext cx="959893" cy="167780"/>
          </a:xfrm>
          <a:prstGeom prst="rightArrow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E209FBB-731F-8138-7C97-1172C68C9C6A}"/>
              </a:ext>
            </a:extLst>
          </p:cNvPr>
          <p:cNvSpPr/>
          <p:nvPr/>
        </p:nvSpPr>
        <p:spPr>
          <a:xfrm>
            <a:off x="5478179" y="5135231"/>
            <a:ext cx="959893" cy="167780"/>
          </a:xfrm>
          <a:prstGeom prst="rightArrow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39B533B4-8E07-ADE6-F202-E3A03B6F465E}"/>
              </a:ext>
            </a:extLst>
          </p:cNvPr>
          <p:cNvSpPr/>
          <p:nvPr/>
        </p:nvSpPr>
        <p:spPr>
          <a:xfrm>
            <a:off x="5458990" y="5689626"/>
            <a:ext cx="959893" cy="167780"/>
          </a:xfrm>
          <a:prstGeom prst="rightArrow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A3D09C-298E-98B8-8196-95D087E4371A}"/>
              </a:ext>
            </a:extLst>
          </p:cNvPr>
          <p:cNvGrpSpPr/>
          <p:nvPr/>
        </p:nvGrpSpPr>
        <p:grpSpPr>
          <a:xfrm>
            <a:off x="367206" y="307352"/>
            <a:ext cx="2743059" cy="800103"/>
            <a:chOff x="2230730" y="767904"/>
            <a:chExt cx="2743059" cy="8001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889B9B-B478-958C-D2B6-72D1DA1A49BF}"/>
                </a:ext>
              </a:extLst>
            </p:cNvPr>
            <p:cNvSpPr/>
            <p:nvPr/>
          </p:nvSpPr>
          <p:spPr>
            <a:xfrm>
              <a:off x="2230730" y="767904"/>
              <a:ext cx="27430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1F4E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방향 및 목표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694534-9E89-CACB-A3FE-A48FFC556400}"/>
                </a:ext>
              </a:extLst>
            </p:cNvPr>
            <p:cNvSpPr/>
            <p:nvPr/>
          </p:nvSpPr>
          <p:spPr>
            <a:xfrm>
              <a:off x="2323774" y="1198675"/>
              <a:ext cx="1582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1F4E79">
                        <a:alpha val="50000"/>
                      </a:srgbClr>
                    </a:solidFill>
                  </a:ln>
                  <a:solidFill>
                    <a:srgbClr val="1F4E79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변수 도출 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424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1430</Words>
  <Application>Microsoft Office PowerPoint</Application>
  <PresentationFormat>와이드스크린</PresentationFormat>
  <Paragraphs>301</Paragraphs>
  <Slides>31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6" baseType="lpstr">
      <vt:lpstr>10X10 Bold</vt:lpstr>
      <vt:lpstr>나눔스퀘어</vt:lpstr>
      <vt:lpstr>나눔스퀘어 Bold</vt:lpstr>
      <vt:lpstr>나눔스퀘어 ExtraBold</vt:lpstr>
      <vt:lpstr>나눔스퀘어_ac ExtraBold</vt:lpstr>
      <vt:lpstr>맑은 고딕</vt:lpstr>
      <vt:lpstr>맑은 고딕</vt:lpstr>
      <vt:lpstr>조선일보명조</vt:lpstr>
      <vt:lpstr>Arial</vt:lpstr>
      <vt:lpstr>Bell MT</vt:lpstr>
      <vt:lpstr>Brush Script MT</vt:lpstr>
      <vt:lpstr>Impact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RYU JUNG YANG</cp:lastModifiedBy>
  <cp:revision>52</cp:revision>
  <dcterms:created xsi:type="dcterms:W3CDTF">2017-05-16T08:04:19Z</dcterms:created>
  <dcterms:modified xsi:type="dcterms:W3CDTF">2023-08-29T10:56:15Z</dcterms:modified>
</cp:coreProperties>
</file>